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86" r:id="rId5"/>
  </p:sldMasterIdLst>
  <p:notesMasterIdLst>
    <p:notesMasterId r:id="rId13"/>
  </p:notesMasterIdLst>
  <p:sldIdLst>
    <p:sldId id="359" r:id="rId6"/>
    <p:sldId id="353" r:id="rId7"/>
    <p:sldId id="348" r:id="rId8"/>
    <p:sldId id="360" r:id="rId9"/>
    <p:sldId id="373" r:id="rId10"/>
    <p:sldId id="364" r:id="rId11"/>
    <p:sldId id="3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a:srgbClr val="0020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9DADEE-A122-4B23-ACCE-440A63B8066B}" v="1" dt="2025-08-18T19:11:43.6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3" autoAdjust="0"/>
    <p:restoredTop sz="65756" autoAdjust="0"/>
  </p:normalViewPr>
  <p:slideViewPr>
    <p:cSldViewPr snapToGrid="0">
      <p:cViewPr varScale="1">
        <p:scale>
          <a:sx n="63" d="100"/>
          <a:sy n="63" d="100"/>
        </p:scale>
        <p:origin x="325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l,Adam J" userId="16a5f24c-f54c-4ade-8058-50534f5c3ffd" providerId="ADAL" clId="{519DADEE-A122-4B23-ACCE-440A63B8066B}"/>
    <pc:docChg chg="modSld">
      <pc:chgData name="Hall,Adam J" userId="16a5f24c-f54c-4ade-8058-50534f5c3ffd" providerId="ADAL" clId="{519DADEE-A122-4B23-ACCE-440A63B8066B}" dt="2025-08-18T19:11:48.837" v="1" actId="1076"/>
      <pc:docMkLst>
        <pc:docMk/>
      </pc:docMkLst>
      <pc:sldChg chg="modSp mod">
        <pc:chgData name="Hall,Adam J" userId="16a5f24c-f54c-4ade-8058-50534f5c3ffd" providerId="ADAL" clId="{519DADEE-A122-4B23-ACCE-440A63B8066B}" dt="2025-08-18T19:11:48.837" v="1" actId="1076"/>
        <pc:sldMkLst>
          <pc:docMk/>
          <pc:sldMk cId="4272404040" sldId="372"/>
        </pc:sldMkLst>
        <pc:spChg chg="mod">
          <ac:chgData name="Hall,Adam J" userId="16a5f24c-f54c-4ade-8058-50534f5c3ffd" providerId="ADAL" clId="{519DADEE-A122-4B23-ACCE-440A63B8066B}" dt="2025-08-18T19:11:48.837" v="1" actId="1076"/>
          <ac:spMkLst>
            <pc:docMk/>
            <pc:sldMk cId="4272404040" sldId="372"/>
            <ac:spMk id="2" creationId="{ECF3121F-FC62-6152-85A6-35B35B5069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FFC895-6887-4ABD-B0C0-331D61055E2E}" type="datetimeFigureOut">
              <a:rPr lang="en-US" smtClean="0"/>
              <a:t>8/18/2025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9CAEE4-8E09-46CF-A257-3FCFB4AD7B70}" type="slidenum">
              <a:rPr lang="en-US" smtClean="0"/>
              <a:t>‹#›</a:t>
            </a:fld>
            <a:endParaRPr lang="en-US"/>
          </a:p>
        </p:txBody>
      </p:sp>
    </p:spTree>
    <p:extLst>
      <p:ext uri="{BB962C8B-B14F-4D97-AF65-F5344CB8AC3E}">
        <p14:creationId xmlns:p14="http://schemas.microsoft.com/office/powerpoint/2010/main" val="2529726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and a summary of the previous committee meeting.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Is the project located in the Historic District or the Historic Impact Area? </a:t>
            </a:r>
            <a:r>
              <a:rPr lang="en-US" sz="1000" b="0" i="1" dirty="0">
                <a:solidFill>
                  <a:schemeClr val="tx2"/>
                </a:solidFill>
              </a:rPr>
              <a:t>**This question is MANDATORY if applicable to the project**</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estimated total SF?</a:t>
            </a:r>
          </a:p>
          <a:p>
            <a:pPr marL="171450" indent="-171450">
              <a:buFont typeface="Arial" panose="020B0604020202020204" pitchFamily="34" charset="0"/>
              <a:buChar char="•"/>
            </a:pPr>
            <a:r>
              <a:rPr lang="en-US" dirty="0"/>
              <a:t>What are the program requirements?</a:t>
            </a:r>
          </a:p>
          <a:p>
            <a:pPr marL="171450" indent="-171450">
              <a:buFont typeface="Arial" panose="020B0604020202020204" pitchFamily="34" charset="0"/>
              <a:buChar char="•"/>
            </a:pPr>
            <a:r>
              <a:rPr lang="en-US" dirty="0"/>
              <a:t>Why is this a good location?</a:t>
            </a:r>
          </a:p>
          <a:p>
            <a:pPr marL="171450" indent="-171450">
              <a:buFont typeface="Arial" panose="020B0604020202020204" pitchFamily="34" charset="0"/>
              <a:buChar char="•"/>
            </a:pPr>
            <a:r>
              <a:rPr lang="en-US" b="1" dirty="0"/>
              <a:t>Provide the date the project last went before the committee, a short summary of the discussion, and the motion made</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proposed site plan. Be sure to discuss the ways the plan incorporated the feedback received from the committee during the Programming phase. Also discuss the ways in which the site conditions influenced the design. Answer questions such as: </a:t>
            </a:r>
          </a:p>
          <a:p>
            <a:endParaRPr lang="en-US" dirty="0"/>
          </a:p>
          <a:p>
            <a:pPr marL="171450" indent="-171450">
              <a:buFont typeface="Arial" panose="020B0604020202020204" pitchFamily="34" charset="0"/>
              <a:buChar char="•"/>
            </a:pPr>
            <a:r>
              <a:rPr lang="en-US" dirty="0"/>
              <a:t>How does the historic context of the site influence the site design?</a:t>
            </a:r>
          </a:p>
          <a:p>
            <a:pPr marL="171450" indent="-171450">
              <a:buFont typeface="Arial" panose="020B0604020202020204" pitchFamily="34" charset="0"/>
              <a:buChar char="•"/>
            </a:pPr>
            <a:r>
              <a:rPr lang="en-US" b="0" dirty="0"/>
              <a:t>How does the placement of the building thoughtfully consider building setbacks, building height and infill requirements recommended by the Secretary of the Interior for new buildings in historic districts?</a:t>
            </a:r>
          </a:p>
          <a:p>
            <a:pPr marL="171450" indent="-171450">
              <a:buFont typeface="Arial" panose="020B0604020202020204" pitchFamily="34" charset="0"/>
              <a:buChar char="•"/>
            </a:pPr>
            <a:r>
              <a:rPr lang="en-US" b="0" dirty="0"/>
              <a:t>How will the site layout and building orientation be cohesive with existing pedestrian connections?</a:t>
            </a:r>
          </a:p>
          <a:p>
            <a:pPr marL="171450" indent="-171450">
              <a:buFont typeface="Arial" panose="020B0604020202020204" pitchFamily="34" charset="0"/>
              <a:buChar char="•"/>
            </a:pPr>
            <a:r>
              <a:rPr lang="en-US" b="0" dirty="0"/>
              <a:t>Are there any utility conflicts?</a:t>
            </a:r>
          </a:p>
          <a:p>
            <a:pPr marL="171450" indent="-171450">
              <a:buFont typeface="Arial" panose="020B0604020202020204" pitchFamily="34" charset="0"/>
              <a:buChar char="•"/>
            </a:pPr>
            <a:r>
              <a:rPr lang="en-US" b="0" dirty="0"/>
              <a:t>Are there any significant site impacts that the committee should be aware of, such as tree removals that the Lakes, Vegetation &amp; Landscape committee has already reviewed and approved?</a:t>
            </a:r>
          </a:p>
        </p:txBody>
      </p:sp>
      <p:sp>
        <p:nvSpPr>
          <p:cNvPr id="4" name="Slide Number Placeholder 3"/>
          <p:cNvSpPr>
            <a:spLocks noGrp="1"/>
          </p:cNvSpPr>
          <p:nvPr>
            <p:ph type="sldNum" sz="quarter" idx="5"/>
          </p:nvPr>
        </p:nvSpPr>
        <p:spPr/>
        <p:txBody>
          <a:bodyPr/>
          <a:lstStyle/>
          <a:p>
            <a:fld id="{868EF2AF-BAFA-4256-97B2-8AFFF357D8B2}" type="slidenum">
              <a:rPr lang="en-US" smtClean="0"/>
              <a:t>4</a:t>
            </a:fld>
            <a:endParaRPr lang="en-US"/>
          </a:p>
        </p:txBody>
      </p:sp>
    </p:spTree>
    <p:extLst>
      <p:ext uri="{BB962C8B-B14F-4D97-AF65-F5344CB8AC3E}">
        <p14:creationId xmlns:p14="http://schemas.microsoft.com/office/powerpoint/2010/main" val="104249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many details may still be unknown about the building design at this time, a general description about how the building will fit into the context of the neighboring buildings should be provided. Answer questions such as: </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How are the materials compatible with the neighboring buildings in color, scale and texture? </a:t>
            </a:r>
          </a:p>
          <a:p>
            <a:pPr marL="171450" indent="-171450">
              <a:buFont typeface="Arial" panose="020B0604020202020204" pitchFamily="34" charset="0"/>
              <a:buChar char="•"/>
            </a:pPr>
            <a:r>
              <a:rPr lang="en-US" dirty="0"/>
              <a:t>What are the character defining features of the building subject to rehabilitation?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significant changes will be made as part of the rehabilitation project?</a:t>
            </a:r>
          </a:p>
          <a:p>
            <a:pPr marL="171450" indent="-171450">
              <a:buFont typeface="Arial" panose="020B0604020202020204" pitchFamily="34" charset="0"/>
              <a:buChar char="•"/>
            </a:pPr>
            <a:r>
              <a:rPr lang="en-US" dirty="0"/>
              <a:t>How does the building design incorporate feedback received from the committee during the programming phase?</a:t>
            </a:r>
          </a:p>
        </p:txBody>
      </p:sp>
      <p:sp>
        <p:nvSpPr>
          <p:cNvPr id="4" name="Slide Number Placeholder 3"/>
          <p:cNvSpPr>
            <a:spLocks noGrp="1"/>
          </p:cNvSpPr>
          <p:nvPr>
            <p:ph type="sldNum" sz="quarter" idx="5"/>
          </p:nvPr>
        </p:nvSpPr>
        <p:spPr/>
        <p:txBody>
          <a:bodyPr/>
          <a:lstStyle/>
          <a:p>
            <a:fld id="{868EF2AF-BAFA-4256-97B2-8AFFF357D8B2}" type="slidenum">
              <a:rPr lang="en-US" smtClean="0"/>
              <a:t>5</a:t>
            </a:fld>
            <a:endParaRPr lang="en-US"/>
          </a:p>
        </p:txBody>
      </p:sp>
    </p:spTree>
    <p:extLst>
      <p:ext uri="{BB962C8B-B14F-4D97-AF65-F5344CB8AC3E}">
        <p14:creationId xmlns:p14="http://schemas.microsoft.com/office/powerpoint/2010/main" val="2353500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highlight the sustainability initiatives of the project. Answer questions such as:</a:t>
            </a:r>
            <a:br>
              <a:rPr lang="en-US" dirty="0"/>
            </a:br>
            <a:endParaRPr lang="en-US" dirty="0"/>
          </a:p>
          <a:p>
            <a:pPr marL="171450" indent="-171450">
              <a:buFont typeface="Arial" panose="020B0604020202020204" pitchFamily="34" charset="0"/>
              <a:buChar char="•"/>
            </a:pPr>
            <a:r>
              <a:rPr lang="en-US" dirty="0"/>
              <a:t>Is the project pursuing a Green Building Certification? (LEED, Green Globes, SITES)</a:t>
            </a:r>
          </a:p>
          <a:p>
            <a:pPr marL="171450" indent="-171450">
              <a:buFont typeface="Arial" panose="020B0604020202020204" pitchFamily="34" charset="0"/>
              <a:buChar char="•"/>
            </a:pPr>
            <a:r>
              <a:rPr lang="en-US" dirty="0"/>
              <a:t>Will the project be making any improvements to the site/building that have not yet been shared with the committee?</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Do not include this slide if your project is not pursuing a green building certification or does not have any sustainable initiatives to highlight.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9032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3912399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873790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4214803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649847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425774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4206129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0432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94231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9235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18166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1212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04676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03866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63329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6340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62377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3510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10817596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36195052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40775203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4191004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163519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34001065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42791534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5377462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9752997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5543358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11492390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6950754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29841944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266059116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1465249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553895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8433269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9216523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188832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8890642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80668680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96292962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743743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74032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580744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668566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592687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791120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151660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874952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theme" Target="../theme/theme2.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425589272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140450212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 id="2147483704" r:id="rId18"/>
    <p:sldLayoutId id="2147483705" r:id="rId19"/>
    <p:sldLayoutId id="2147483706" r:id="rId20"/>
    <p:sldLayoutId id="2147483707" r:id="rId21"/>
    <p:sldLayoutId id="2147483708" r:id="rId22"/>
    <p:sldLayoutId id="2147483709"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nps.gov/orgs/1739/secretary-standards-treatment-historic-properties.htm" TargetMode="External"/><Relationship Id="rId3" Type="http://schemas.openxmlformats.org/officeDocument/2006/relationships/hyperlink" Target="https://facilities.ufl.edu/wp-content/uploads/plan/Appendix.D.pdf" TargetMode="External"/><Relationship Id="rId7" Type="http://schemas.openxmlformats.org/officeDocument/2006/relationships/hyperlink" Target="https://www.nps.gov/crps/tps/sustainability-guidelines/index.htm" TargetMode="External"/><Relationship Id="rId2" Type="http://schemas.openxmlformats.org/officeDocument/2006/relationships/notesSlide" Target="../notesSlides/notesSlide1.xml"/><Relationship Id="rId1" Type="http://schemas.openxmlformats.org/officeDocument/2006/relationships/slideLayout" Target="../slideLayouts/slideLayout45.xml"/><Relationship Id="rId6" Type="http://schemas.openxmlformats.org/officeDocument/2006/relationships/hyperlink" Target="https://facilities.ufl.edu/wp-content/uploads/forms/standards/UFDesignGuidelines.pdf" TargetMode="External"/><Relationship Id="rId5" Type="http://schemas.openxmlformats.org/officeDocument/2006/relationships/hyperlink" Target="https://facilities.ufl.edu/campus-planning/campus-master-plan/" TargetMode="External"/><Relationship Id="rId4" Type="http://schemas.openxmlformats.org/officeDocument/2006/relationships/hyperlink" Target="https://facilities.ufl.edu/wp-content/uploads/2024/01/Committee-Orientation-PHBS_011624.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5.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PHB&amp;S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SCHEMATIC DESIGN</a:t>
            </a:r>
          </a:p>
        </p:txBody>
      </p:sp>
    </p:spTree>
    <p:extLst>
      <p:ext uri="{BB962C8B-B14F-4D97-AF65-F5344CB8AC3E}">
        <p14:creationId xmlns:p14="http://schemas.microsoft.com/office/powerpoint/2010/main" val="417500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43529" y="1422790"/>
            <a:ext cx="10697361" cy="4858267"/>
          </a:xfrm>
        </p:spPr>
        <p:txBody>
          <a:bodyPr/>
          <a:lstStyle/>
          <a:p>
            <a:pPr marL="228600" indent="-219075">
              <a:buFont typeface="Arial" panose="020B0604020202020204" pitchFamily="34" charset="0"/>
              <a:buChar char="•"/>
            </a:pPr>
            <a:r>
              <a:rPr lang="en-US" sz="2800" b="1" dirty="0"/>
              <a:t>DO NOT INCLUDE FLOORPLANS</a:t>
            </a:r>
          </a:p>
          <a:p>
            <a:pPr marL="228600" indent="-219075">
              <a:buFont typeface="Arial" panose="020B0604020202020204" pitchFamily="34" charset="0"/>
              <a:buChar char="•"/>
            </a:pPr>
            <a:r>
              <a:rPr lang="en-US" sz="1600" dirty="0"/>
              <a:t>Use this template as a guide to build your presentation. Not all slides may be applicable to your project, and additional slides may still be needed.</a:t>
            </a:r>
            <a:br>
              <a:rPr lang="en-US" sz="1600" dirty="0"/>
            </a:br>
            <a:endParaRPr lang="en-US" sz="1600" dirty="0"/>
          </a:p>
          <a:p>
            <a:pPr marL="228600" indent="-219075">
              <a:buFont typeface="Arial" panose="020B0604020202020204" pitchFamily="34" charset="0"/>
              <a:buChar char="•"/>
            </a:pPr>
            <a:r>
              <a:rPr lang="en-US" sz="1600" dirty="0"/>
              <a:t>Read the suggestions in the ‘Notes’ section to help develop the content for each slide.</a:t>
            </a:r>
            <a:br>
              <a:rPr lang="en-US" sz="1600" dirty="0"/>
            </a:br>
            <a:endParaRPr lang="en-US" sz="1600" dirty="0"/>
          </a:p>
          <a:p>
            <a:pPr marL="228600" indent="-219075">
              <a:buFont typeface="Arial" panose="020B0604020202020204" pitchFamily="34" charset="0"/>
              <a:buChar char="•"/>
            </a:pPr>
            <a:r>
              <a:rPr lang="en-US" sz="1600" dirty="0"/>
              <a:t>During the </a:t>
            </a:r>
            <a:r>
              <a:rPr lang="en-US" sz="1600" dirty="0">
                <a:solidFill>
                  <a:srgbClr val="0020A5"/>
                </a:solidFill>
              </a:rPr>
              <a:t>Schematic Design</a:t>
            </a:r>
            <a:r>
              <a:rPr lang="en-US" sz="1600" dirty="0"/>
              <a:t> </a:t>
            </a:r>
            <a:r>
              <a:rPr lang="en-US" sz="1600" dirty="0">
                <a:solidFill>
                  <a:srgbClr val="0020A5"/>
                </a:solidFill>
              </a:rPr>
              <a:t>phase</a:t>
            </a:r>
            <a:r>
              <a:rPr lang="en-US" sz="1600" dirty="0"/>
              <a:t> of Major Projects, the committee is reviewing the general </a:t>
            </a:r>
            <a:r>
              <a:rPr lang="en-US" sz="1600" b="1" dirty="0"/>
              <a:t>Building Footprint </a:t>
            </a:r>
            <a:r>
              <a:rPr lang="en-US" sz="1600" dirty="0"/>
              <a:t>and </a:t>
            </a:r>
            <a:r>
              <a:rPr lang="en-US" sz="1600" b="1" dirty="0"/>
              <a:t>Site Layout, </a:t>
            </a:r>
            <a:r>
              <a:rPr lang="en-US" sz="1600" dirty="0"/>
              <a:t>as well as Historic Building</a:t>
            </a:r>
            <a:r>
              <a:rPr lang="en-US" sz="1600" b="1" dirty="0"/>
              <a:t> Rehabilitation Plans</a:t>
            </a:r>
            <a:br>
              <a:rPr lang="en-US" sz="1600" dirty="0"/>
            </a:br>
            <a:endParaRPr lang="en-US" sz="1600" dirty="0"/>
          </a:p>
          <a:p>
            <a:pPr marL="228600" indent="-219075">
              <a:buFont typeface="Arial" panose="020B0604020202020204" pitchFamily="34" charset="0"/>
              <a:buChar char="•"/>
            </a:pPr>
            <a:r>
              <a:rPr lang="en-US" sz="1600" dirty="0"/>
              <a:t>Throughout the template, refer the resources below to assist with answering questions:</a:t>
            </a:r>
            <a:endParaRPr lang="en-US" sz="16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2" name="Table 1">
            <a:extLst>
              <a:ext uri="{FF2B5EF4-FFF2-40B4-BE49-F238E27FC236}">
                <a16:creationId xmlns:a16="http://schemas.microsoft.com/office/drawing/2014/main" id="{109E6253-5C80-3905-5D9E-60FE42EE3D78}"/>
              </a:ext>
            </a:extLst>
          </p:cNvPr>
          <p:cNvGraphicFramePr>
            <a:graphicFrameLocks noGrp="1"/>
          </p:cNvGraphicFramePr>
          <p:nvPr>
            <p:extLst>
              <p:ext uri="{D42A27DB-BD31-4B8C-83A1-F6EECF244321}">
                <p14:modId xmlns:p14="http://schemas.microsoft.com/office/powerpoint/2010/main" val="3053935816"/>
              </p:ext>
            </p:extLst>
          </p:nvPr>
        </p:nvGraphicFramePr>
        <p:xfrm>
          <a:off x="427439" y="4490387"/>
          <a:ext cx="9805642" cy="1493520"/>
        </p:xfrm>
        <a:graphic>
          <a:graphicData uri="http://schemas.openxmlformats.org/drawingml/2006/table">
            <a:tbl>
              <a:tblPr firstRow="1" bandRow="1">
                <a:tableStyleId>{5C22544A-7EE6-4342-B048-85BDC9FD1C3A}</a:tableStyleId>
              </a:tblPr>
              <a:tblGrid>
                <a:gridCol w="4902821">
                  <a:extLst>
                    <a:ext uri="{9D8B030D-6E8A-4147-A177-3AD203B41FA5}">
                      <a16:colId xmlns:a16="http://schemas.microsoft.com/office/drawing/2014/main" val="4289078157"/>
                    </a:ext>
                  </a:extLst>
                </a:gridCol>
                <a:gridCol w="4902821">
                  <a:extLst>
                    <a:ext uri="{9D8B030D-6E8A-4147-A177-3AD203B41FA5}">
                      <a16:colId xmlns:a16="http://schemas.microsoft.com/office/drawing/2014/main" val="3705393825"/>
                    </a:ext>
                  </a:extLst>
                </a:gridCol>
              </a:tblGrid>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3">
                            <a:extLst>
                              <a:ext uri="{A12FA001-AC4F-418D-AE19-62706E023703}">
                                <ahyp:hlinkClr xmlns:ahyp="http://schemas.microsoft.com/office/drawing/2018/hyperlinkcolor" val="tx"/>
                              </a:ext>
                            </a:extLst>
                          </a:hlinkClick>
                        </a:rPr>
                        <a:t>Historic District &amp; Archaeology</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lgn="l">
                        <a:buFont typeface="Arial" panose="020B0604020202020204" pitchFamily="34" charset="0"/>
                        <a:buChar char="•"/>
                      </a:pPr>
                      <a:r>
                        <a:rPr lang="en-US" sz="1400" b="0" dirty="0">
                          <a:solidFill>
                            <a:schemeClr val="accent2"/>
                          </a:solidFill>
                          <a:latin typeface="+mn-lt"/>
                          <a:hlinkClick r:id="rId4">
                            <a:extLst>
                              <a:ext uri="{A12FA001-AC4F-418D-AE19-62706E023703}">
                                <ahyp:hlinkClr xmlns:ahyp="http://schemas.microsoft.com/office/drawing/2018/hyperlinkcolor" val="tx"/>
                              </a:ext>
                            </a:extLst>
                          </a:hlinkClick>
                        </a:rPr>
                        <a:t>About the PHB&amp;S Committee</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6978687"/>
                  </a:ext>
                </a:extLst>
              </a:tr>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5">
                            <a:extLst>
                              <a:ext uri="{A12FA001-AC4F-418D-AE19-62706E023703}">
                                <ahyp:hlinkClr xmlns:ahyp="http://schemas.microsoft.com/office/drawing/2018/hyperlinkcolor" val="tx"/>
                              </a:ext>
                            </a:extLst>
                          </a:hlinkClick>
                        </a:rPr>
                        <a:t>Campus Master Plan</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6">
                            <a:extLst>
                              <a:ext uri="{A12FA001-AC4F-418D-AE19-62706E023703}">
                                <ahyp:hlinkClr xmlns:ahyp="http://schemas.microsoft.com/office/drawing/2018/hyperlinkcolor" val="tx"/>
                              </a:ext>
                            </a:extLst>
                          </a:hlinkClick>
                        </a:rPr>
                        <a:t>Campus Design Guidelines</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0371343"/>
                  </a:ext>
                </a:extLst>
              </a:tr>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7">
                            <a:extLst>
                              <a:ext uri="{A12FA001-AC4F-418D-AE19-62706E023703}">
                                <ahyp:hlinkClr xmlns:ahyp="http://schemas.microsoft.com/office/drawing/2018/hyperlinkcolor" val="tx"/>
                              </a:ext>
                            </a:extLst>
                          </a:hlinkClick>
                        </a:rPr>
                        <a:t>The Secretary of the Interior’s Guidelines on Sustainability for Rehabilitating Historic Buildings</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8">
                            <a:extLst>
                              <a:ext uri="{A12FA001-AC4F-418D-AE19-62706E023703}">
                                <ahyp:hlinkClr xmlns:ahyp="http://schemas.microsoft.com/office/drawing/2018/hyperlinkcolor" val="tx"/>
                              </a:ext>
                            </a:extLst>
                          </a:hlinkClick>
                        </a:rPr>
                        <a:t>Secretary of the Interior’s Standards for the Treatment of Historic Properties</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2860542"/>
                  </a:ext>
                </a:extLst>
              </a:tr>
            </a:tbl>
          </a:graphicData>
        </a:graphic>
      </p:graphicFrame>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 which is in the Historic Impact Area</a:t>
            </a:r>
          </a:p>
          <a:p>
            <a:pPr marL="228600" indent="-219075">
              <a:spcAft>
                <a:spcPts val="1000"/>
              </a:spcAft>
              <a:buFont typeface="Arial" panose="020B0604020202020204" pitchFamily="34" charset="0"/>
              <a:buChar char="•"/>
            </a:pPr>
            <a:r>
              <a:rPr lang="en-US" dirty="0"/>
              <a:t>Example: The scope of this project is to build a 4,000 SF addition and renovate the existing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project previously came to the PHB&amp;S committee on..</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placement for the building on the project site was determined by..</a:t>
            </a:r>
          </a:p>
          <a:p>
            <a:pPr marL="228600" indent="-219075">
              <a:spcAft>
                <a:spcPts val="1000"/>
              </a:spcAft>
              <a:buFont typeface="Arial" panose="020B0604020202020204" pitchFamily="34" charset="0"/>
              <a:buChar char="•"/>
            </a:pPr>
            <a:r>
              <a:rPr lang="en-US" dirty="0"/>
              <a:t>Example: The site layout is cohesive with surrounding areas because..	</a:t>
            </a:r>
          </a:p>
          <a:p>
            <a:pPr marL="228600" indent="-219075">
              <a:spcAft>
                <a:spcPts val="1000"/>
              </a:spcAft>
              <a:buFont typeface="Arial" panose="020B0604020202020204" pitchFamily="34" charset="0"/>
              <a:buChar char="•"/>
            </a:pPr>
            <a:r>
              <a:rPr lang="en-US" dirty="0"/>
              <a:t>Example: The LVL committee reviewed and approved the tree impacts on..</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site plan</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106725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building will be three stories tall and is incorporating red brick, cast stone and clay tiles on the roof</a:t>
            </a:r>
          </a:p>
          <a:p>
            <a:pPr marL="228600" indent="-219075">
              <a:spcAft>
                <a:spcPts val="1000"/>
              </a:spcAft>
              <a:buFont typeface="Arial" panose="020B0604020202020204" pitchFamily="34" charset="0"/>
              <a:buChar char="•"/>
            </a:pPr>
            <a:r>
              <a:rPr lang="en-US" dirty="0"/>
              <a:t>Example: The committee was concerned that the character defining arched entryway would be impacted by the rehabilitation project, and the design team modified the design ensure it would be preserved.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 rendering or examples of materials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109510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Sustainability</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will be pursuing LEED Gold</a:t>
            </a:r>
          </a:p>
          <a:p>
            <a:pPr marL="228600" indent="-219075">
              <a:spcAft>
                <a:spcPts val="1000"/>
              </a:spcAft>
              <a:buFont typeface="Arial" panose="020B0604020202020204" pitchFamily="34" charset="0"/>
              <a:buChar char="•"/>
            </a:pPr>
            <a:r>
              <a:rPr lang="en-US" dirty="0"/>
              <a:t>The project utilizes the Secretary of the Interior’s Guidelines on Sustainability for Rehabilitating Historic Buildings</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photo, rendering,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186239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499132" y="2703770"/>
            <a:ext cx="9523930" cy="644244"/>
          </a:xfrm>
        </p:spPr>
        <p:txBody>
          <a:bodyPr/>
          <a:lstStyle/>
          <a:p>
            <a:r>
              <a:rPr lang="en-US" sz="3200" b="0" dirty="0">
                <a:latin typeface="Gentona Bold"/>
              </a:rPr>
              <a:t>Example: Motion to forward the project to the VP for Construction, Facilities and Real Estate with a recommendation to approve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cb0f7fe-0bfb-4d31-ac8d-0fccf2d4a5cf" xsi:nil="true"/>
    <lcf76f155ced4ddcb4097134ff3c332f xmlns="f8bdf261-60f0-427e-a991-f94c0f48b8b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5D37F1C3C87FA4F80D6A76CE742D447" ma:contentTypeVersion="12" ma:contentTypeDescription="Create a new document." ma:contentTypeScope="" ma:versionID="6ab152f5e6f05852f4ee9b4c59119163">
  <xsd:schema xmlns:xsd="http://www.w3.org/2001/XMLSchema" xmlns:xs="http://www.w3.org/2001/XMLSchema" xmlns:p="http://schemas.microsoft.com/office/2006/metadata/properties" xmlns:ns2="f8bdf261-60f0-427e-a991-f94c0f48b8b9" xmlns:ns3="4cb0f7fe-0bfb-4d31-ac8d-0fccf2d4a5cf" targetNamespace="http://schemas.microsoft.com/office/2006/metadata/properties" ma:root="true" ma:fieldsID="a901fac0ec7628c2ef25aa761c29c7db" ns2:_="" ns3:_="">
    <xsd:import namespace="f8bdf261-60f0-427e-a991-f94c0f48b8b9"/>
    <xsd:import namespace="4cb0f7fe-0bfb-4d31-ac8d-0fccf2d4a5c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df261-60f0-427e-a991-f94c0f48b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b0f7fe-0bfb-4d31-ac8d-0fccf2d4a5c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5b9094f-65d3-4d41-a33b-c3e9546bfec7}" ma:internalName="TaxCatchAll" ma:showField="CatchAllData" ma:web="4cb0f7fe-0bfb-4d31-ac8d-0fccf2d4a5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BBF8F3-3D1C-4997-BCC6-EDCCD5156F63}">
  <ds:schemaRefs>
    <ds:schemaRef ds:uri="http://schemas.microsoft.com/office/2006/metadata/properties"/>
    <ds:schemaRef ds:uri="http://schemas.microsoft.com/office/infopath/2007/PartnerControls"/>
    <ds:schemaRef ds:uri="4cb0f7fe-0bfb-4d31-ac8d-0fccf2d4a5cf"/>
    <ds:schemaRef ds:uri="f8bdf261-60f0-427e-a991-f94c0f48b8b9"/>
  </ds:schemaRefs>
</ds:datastoreItem>
</file>

<file path=customXml/itemProps2.xml><?xml version="1.0" encoding="utf-8"?>
<ds:datastoreItem xmlns:ds="http://schemas.openxmlformats.org/officeDocument/2006/customXml" ds:itemID="{D6232BA1-69BF-4DDA-85B5-B99580D8CE73}">
  <ds:schemaRefs>
    <ds:schemaRef ds:uri="http://schemas.microsoft.com/sharepoint/v3/contenttype/forms"/>
  </ds:schemaRefs>
</ds:datastoreItem>
</file>

<file path=customXml/itemProps3.xml><?xml version="1.0" encoding="utf-8"?>
<ds:datastoreItem xmlns:ds="http://schemas.openxmlformats.org/officeDocument/2006/customXml" ds:itemID="{20F2F7A1-2F8F-4F7A-A011-C1A1C14A0A22}"/>
</file>

<file path=docProps/app.xml><?xml version="1.0" encoding="utf-8"?>
<Properties xmlns="http://schemas.openxmlformats.org/officeDocument/2006/extended-properties" xmlns:vt="http://schemas.openxmlformats.org/officeDocument/2006/docPropsVTypes">
  <TotalTime>5953</TotalTime>
  <Words>941</Words>
  <Application>Microsoft Office PowerPoint</Application>
  <PresentationFormat>Widescreen</PresentationFormat>
  <Paragraphs>76</Paragraphs>
  <Slides>7</Slides>
  <Notes>6</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7</vt:i4>
      </vt:variant>
    </vt:vector>
  </HeadingPairs>
  <TitlesOfParts>
    <vt:vector size="26"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Hall,Adam J</cp:lastModifiedBy>
  <cp:revision>39</cp:revision>
  <dcterms:created xsi:type="dcterms:W3CDTF">2024-01-24T17:25:07Z</dcterms:created>
  <dcterms:modified xsi:type="dcterms:W3CDTF">2025-08-18T19:11:50Z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0x01010025D37F1C3C87FA4F80D6A76CE742D447</vt:lpwstr>
  </property>
  <property fmtid="{D5CDD505-2E9C-101B-9397-08002B2CF9AE}" pid="3" name="MediaServiceImageTags">
    <vt:lpwstr/>
  </property>
</Properties>
</file>