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3"/>
  </p:notesMasterIdLst>
  <p:sldIdLst>
    <p:sldId id="359" r:id="rId6"/>
    <p:sldId id="353" r:id="rId7"/>
    <p:sldId id="348" r:id="rId8"/>
    <p:sldId id="360" r:id="rId9"/>
    <p:sldId id="361" r:id="rId10"/>
    <p:sldId id="373" r:id="rId11"/>
    <p:sldId id="3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1F5D2-43C5-4DC2-AE06-5454BD977307}" v="1" dt="2025-08-18T19:10:52.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7791" autoAdjust="0"/>
  </p:normalViewPr>
  <p:slideViewPr>
    <p:cSldViewPr snapToGrid="0">
      <p:cViewPr varScale="1">
        <p:scale>
          <a:sx n="74" d="100"/>
          <a:sy n="74" d="100"/>
        </p:scale>
        <p:origin x="296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3551F5D2-43C5-4DC2-AE06-5454BD977307}"/>
    <pc:docChg chg="modSld">
      <pc:chgData name="Hall,Adam J" userId="16a5f24c-f54c-4ade-8058-50534f5c3ffd" providerId="ADAL" clId="{3551F5D2-43C5-4DC2-AE06-5454BD977307}" dt="2025-08-18T19:10:54.551" v="1" actId="1076"/>
      <pc:docMkLst>
        <pc:docMk/>
      </pc:docMkLst>
      <pc:sldChg chg="modSp mod">
        <pc:chgData name="Hall,Adam J" userId="16a5f24c-f54c-4ade-8058-50534f5c3ffd" providerId="ADAL" clId="{3551F5D2-43C5-4DC2-AE06-5454BD977307}" dt="2025-08-18T19:10:54.551" v="1" actId="1076"/>
        <pc:sldMkLst>
          <pc:docMk/>
          <pc:sldMk cId="4272404040" sldId="372"/>
        </pc:sldMkLst>
        <pc:spChg chg="mod">
          <ac:chgData name="Hall,Adam J" userId="16a5f24c-f54c-4ade-8058-50534f5c3ffd" providerId="ADAL" clId="{3551F5D2-43C5-4DC2-AE06-5454BD977307}" dt="2025-08-18T19:10:54.551"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DA5415-8BA0-4EE9-9D45-044C8A8E8BF8}" type="datetimeFigureOut">
              <a:rPr lang="en-US" smtClean="0"/>
              <a:t>8/18/2025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820E1-E9CA-4BB1-B5E3-064E2ED21DEA}" type="slidenum">
              <a:rPr lang="en-US" smtClean="0"/>
              <a:t>‹#›</a:t>
            </a:fld>
            <a:endParaRPr lang="en-US"/>
          </a:p>
        </p:txBody>
      </p:sp>
    </p:spTree>
    <p:extLst>
      <p:ext uri="{BB962C8B-B14F-4D97-AF65-F5344CB8AC3E}">
        <p14:creationId xmlns:p14="http://schemas.microsoft.com/office/powerpoint/2010/main" val="233983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additional reference may be the Secretary of the Interior’s Standards for the Treatment of Historic Properties (Preservation, Rehabilitation, Restoration &amp; Reconstruction)</a:t>
            </a:r>
          </a:p>
          <a:p>
            <a:r>
              <a:rPr lang="en-US" dirty="0"/>
              <a:t>https://www.nps.gov/orgs/1739/secretary-standards-treatment-historic-properties.htm</a:t>
            </a:r>
          </a:p>
          <a:p>
            <a:endParaRPr lang="en-US" dirty="0"/>
          </a:p>
          <a:p>
            <a:r>
              <a:rPr lang="en-US" dirty="0"/>
              <a:t>And/or</a:t>
            </a:r>
          </a:p>
          <a:p>
            <a:endParaRPr lang="en-US" dirty="0"/>
          </a:p>
          <a:p>
            <a:r>
              <a:rPr lang="en-US" dirty="0"/>
              <a:t>The Secretary of the Interior’s Guidelines on Sustainability for Rehabilitating Historic Buildings</a:t>
            </a:r>
          </a:p>
          <a:p>
            <a:r>
              <a:rPr lang="en-US" dirty="0"/>
              <a:t>https://www.nps.gov/crps/tps/sustainability-guidelines/index.htm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and a summary of the previous committee meeting.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b="1" dirty="0"/>
              <a:t>Provide the date the project last went before the committee, a short summary of the previous discussions, and the motions made</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brief review of the proposed site plan and remind the committee of the ways that the site layout was influenced by the surrounding historic context (setbacks, height, pedestrian connections). Highlight any modifications that may have been made since the Schematic Design phase. Answer questions such as:</a:t>
            </a:r>
          </a:p>
          <a:p>
            <a:endParaRPr lang="en-US" dirty="0"/>
          </a:p>
          <a:p>
            <a:pPr marL="171450" indent="-171450">
              <a:buFont typeface="Arial" panose="020B0604020202020204" pitchFamily="34" charset="0"/>
              <a:buChar char="•"/>
            </a:pPr>
            <a:r>
              <a:rPr lang="en-US" dirty="0"/>
              <a:t>How does the historic context and natural properties of the site influence the site design?</a:t>
            </a:r>
          </a:p>
          <a:p>
            <a:pPr marL="171450" indent="-171450">
              <a:buFont typeface="Arial" panose="020B0604020202020204" pitchFamily="34" charset="0"/>
              <a:buChar char="•"/>
            </a:pPr>
            <a:r>
              <a:rPr lang="en-US" b="0" dirty="0"/>
              <a:t>How does the placement of the building thoughtfully consider building setbacks, building height and infill requirements recommended by the Secretary of the Interior for new buildings in historic districts?</a:t>
            </a:r>
          </a:p>
          <a:p>
            <a:pPr marL="171450" indent="-171450">
              <a:buFont typeface="Arial" panose="020B0604020202020204" pitchFamily="34" charset="0"/>
              <a:buChar char="•"/>
            </a:pPr>
            <a:r>
              <a:rPr lang="en-US" b="0" dirty="0"/>
              <a:t>How will the site layout and building orientation be cohesive with existing pedestrian connections?</a:t>
            </a:r>
          </a:p>
          <a:p>
            <a:pPr marL="171450" indent="-171450">
              <a:buFont typeface="Arial" panose="020B0604020202020204" pitchFamily="34" charset="0"/>
              <a:buChar char="•"/>
            </a:pPr>
            <a:r>
              <a:rPr lang="en-US" b="0" dirty="0"/>
              <a:t>What changes have been made since the previous committee review? Provide an explanation.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249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2608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238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1278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55102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187257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109125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023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117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611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678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88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016515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792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80942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5274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93151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791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0279610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62065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6055506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5027915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37599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6915391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113354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970840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985487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2202780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40466132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27467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3067453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42802716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37560542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50449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569944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4411568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7991961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410722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53127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554646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7443412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41000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8810153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315110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3613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6479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890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44578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1265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458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38093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709" r:id="rId25"/>
    <p:sldLayoutId id="2147483710"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7205711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DESIGN DEVELOPMENT</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76983" y="1377655"/>
            <a:ext cx="11008051" cy="3372765"/>
          </a:xfrm>
        </p:spPr>
        <p:txBody>
          <a:bodyPr/>
          <a:lstStyle/>
          <a:p>
            <a:pPr marL="228600" indent="-219075">
              <a:buFont typeface="Arial" panose="020B0604020202020204" pitchFamily="34" charset="0"/>
              <a:buChar char="•"/>
            </a:pPr>
            <a:r>
              <a:rPr lang="en-US" sz="2800" b="1" dirty="0"/>
              <a:t>DO NOT INCLUDE FLOORPLANS </a:t>
            </a:r>
            <a:br>
              <a:rPr lang="en-US" sz="2800" b="1" dirty="0"/>
            </a:br>
            <a:endParaRPr lang="en-US" sz="2800" b="1" dirty="0"/>
          </a:p>
          <a:p>
            <a:pPr marL="228600" indent="-219075">
              <a:lnSpc>
                <a:spcPct val="100000"/>
              </a:lnSpc>
              <a:spcBef>
                <a:spcPts val="300"/>
              </a:spcBef>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During the </a:t>
            </a:r>
            <a:r>
              <a:rPr lang="en-US" sz="1600" dirty="0">
                <a:solidFill>
                  <a:srgbClr val="0020A5"/>
                </a:solidFill>
              </a:rPr>
              <a:t>Design Development phase</a:t>
            </a:r>
            <a:r>
              <a:rPr lang="en-US" sz="1600" dirty="0"/>
              <a:t> of Major Projects, the committee is reviewing the </a:t>
            </a:r>
            <a:r>
              <a:rPr lang="en-US" sz="1600" b="1" dirty="0"/>
              <a:t>Site Plan </a:t>
            </a:r>
            <a:r>
              <a:rPr lang="en-US" sz="1600" dirty="0"/>
              <a:t>and </a:t>
            </a:r>
            <a:r>
              <a:rPr lang="en-US" sz="1600" b="1" dirty="0"/>
              <a:t>Building Design</a:t>
            </a:r>
            <a:r>
              <a:rPr lang="en-US" sz="1600" dirty="0"/>
              <a:t>, as well as Historic Building</a:t>
            </a:r>
            <a:r>
              <a:rPr lang="en-US" sz="1600" b="1" dirty="0"/>
              <a:t> Rehabilitation Plans</a:t>
            </a:r>
            <a:br>
              <a:rPr lang="en-US" sz="1600" dirty="0"/>
            </a:br>
            <a:endParaRPr lang="en-US" sz="1600" dirty="0"/>
          </a:p>
          <a:p>
            <a:pPr marL="228600" indent="-219075">
              <a:lnSpc>
                <a:spcPct val="100000"/>
              </a:lnSpc>
              <a:spcBef>
                <a:spcPts val="300"/>
              </a:spcBef>
              <a:buFont typeface="Arial" panose="020B0604020202020204" pitchFamily="34" charset="0"/>
              <a:buChar char="•"/>
            </a:pPr>
            <a:r>
              <a:rPr lang="en-US" sz="1600" dirty="0"/>
              <a:t>Throughout the template, refer the resources on the right to assist with answering questions:</a:t>
            </a:r>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4" name="Table 3">
            <a:extLst>
              <a:ext uri="{FF2B5EF4-FFF2-40B4-BE49-F238E27FC236}">
                <a16:creationId xmlns:a16="http://schemas.microsoft.com/office/drawing/2014/main" id="{C9F411B0-2748-3973-3787-AE55E51BC08D}"/>
              </a:ext>
            </a:extLst>
          </p:cNvPr>
          <p:cNvGraphicFramePr>
            <a:graphicFrameLocks noGrp="1"/>
          </p:cNvGraphicFramePr>
          <p:nvPr>
            <p:extLst>
              <p:ext uri="{D42A27DB-BD31-4B8C-83A1-F6EECF244321}">
                <p14:modId xmlns:p14="http://schemas.microsoft.com/office/powerpoint/2010/main" val="3314943474"/>
              </p:ext>
            </p:extLst>
          </p:nvPr>
        </p:nvGraphicFramePr>
        <p:xfrm>
          <a:off x="480447" y="4702474"/>
          <a:ext cx="9805642" cy="1493520"/>
        </p:xfrm>
        <a:graphic>
          <a:graphicData uri="http://schemas.openxmlformats.org/drawingml/2006/table">
            <a:tbl>
              <a:tblPr firstRow="1" bandRow="1">
                <a:tableStyleId>{5C22544A-7EE6-4342-B048-85BDC9FD1C3A}</a:tableStyleId>
              </a:tblPr>
              <a:tblGrid>
                <a:gridCol w="4902821">
                  <a:extLst>
                    <a:ext uri="{9D8B030D-6E8A-4147-A177-3AD203B41FA5}">
                      <a16:colId xmlns:a16="http://schemas.microsoft.com/office/drawing/2014/main" val="4289078157"/>
                    </a:ext>
                  </a:extLst>
                </a:gridCol>
                <a:gridCol w="4902821">
                  <a:extLst>
                    <a:ext uri="{9D8B030D-6E8A-4147-A177-3AD203B41FA5}">
                      <a16:colId xmlns:a16="http://schemas.microsoft.com/office/drawing/2014/main" val="3705393825"/>
                    </a:ext>
                  </a:extLst>
                </a:gridCol>
              </a:tblGrid>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4">
                            <a:extLst>
                              <a:ext uri="{A12FA001-AC4F-418D-AE19-62706E023703}">
                                <ahyp:hlinkClr xmlns:ahyp="http://schemas.microsoft.com/office/drawing/2018/hyperlinkcolor" val="tx"/>
                              </a:ext>
                            </a:extLst>
                          </a:hlinkClick>
                        </a:rPr>
                        <a:t>About the PHB&amp;S Committee</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6">
                            <a:extLst>
                              <a:ext uri="{A12FA001-AC4F-418D-AE19-62706E023703}">
                                <ahyp:hlinkClr xmlns:ahyp="http://schemas.microsoft.com/office/drawing/2018/hyperlinkcolor" val="tx"/>
                              </a:ext>
                            </a:extLst>
                          </a:hlinkClick>
                        </a:rPr>
                        <a:t>Campus Design Guidelines</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48768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0020A5"/>
                          </a:solidFill>
                          <a:effectLst/>
                          <a:uLnTx/>
                          <a:uFillTx/>
                          <a:latin typeface="Gentona Book"/>
                          <a:ea typeface="+mn-ea"/>
                          <a:cs typeface="+mn-cs"/>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kumimoji="0" lang="en-US" sz="1400" b="0" i="0" u="none" strike="noStrike" kern="1200" cap="none" spc="0" normalizeH="0" baseline="0" noProof="0" dirty="0">
                        <a:ln>
                          <a:noFill/>
                        </a:ln>
                        <a:solidFill>
                          <a:srgbClr val="0020A5"/>
                        </a:solidFill>
                        <a:effectLst/>
                        <a:uLnTx/>
                        <a:uFillTx/>
                        <a:latin typeface="Gentona Book"/>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project previously came to the PHB&amp;S committee on..</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Since the previous committee review, a change has been made to..</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plan showing the site layout</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is incorporating red brick, cast stone and clay tiles on the roof</a:t>
            </a:r>
          </a:p>
          <a:p>
            <a:pPr marL="228600" indent="-219075">
              <a:spcAft>
                <a:spcPts val="1000"/>
              </a:spcAft>
              <a:buFont typeface="Arial" panose="020B0604020202020204" pitchFamily="34" charset="0"/>
              <a:buChar char="•"/>
            </a:pPr>
            <a:r>
              <a:rPr lang="en-US" dirty="0"/>
              <a:t>Example: Due to building code, the staircase (a character defining feature) must be enclosed. Per the Secretary of the Interior’s Standards, the enclosure will use fire-rated glass walls. This way, the stairway remains visible, and its historic character is retained.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66160"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603503-7378-47A8-BE41-2A08C392F5FE}">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2.xml><?xml version="1.0" encoding="utf-8"?>
<ds:datastoreItem xmlns:ds="http://schemas.openxmlformats.org/officeDocument/2006/customXml" ds:itemID="{8071EBDF-731F-4D2F-A92F-682884DF03F3}">
  <ds:schemaRefs>
    <ds:schemaRef ds:uri="http://schemas.microsoft.com/sharepoint/v3/contenttype/forms"/>
  </ds:schemaRefs>
</ds:datastoreItem>
</file>

<file path=customXml/itemProps3.xml><?xml version="1.0" encoding="utf-8"?>
<ds:datastoreItem xmlns:ds="http://schemas.openxmlformats.org/officeDocument/2006/customXml" ds:itemID="{A7983ADA-3A4C-4531-9ABA-B6488D9605A0}"/>
</file>

<file path=docProps/app.xml><?xml version="1.0" encoding="utf-8"?>
<Properties xmlns="http://schemas.openxmlformats.org/officeDocument/2006/extended-properties" xmlns:vt="http://schemas.openxmlformats.org/officeDocument/2006/docPropsVTypes">
  <TotalTime>1147</TotalTime>
  <Words>1083</Words>
  <Application>Microsoft Office PowerPoint</Application>
  <PresentationFormat>Widescreen</PresentationFormat>
  <Paragraphs>83</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34</cp:revision>
  <dcterms:created xsi:type="dcterms:W3CDTF">2024-01-25T19:02:55Z</dcterms:created>
  <dcterms:modified xsi:type="dcterms:W3CDTF">2025-08-18T19:10:54Z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