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6" r:id="rId5"/>
  </p:sldMasterIdLst>
  <p:notesMasterIdLst>
    <p:notesMasterId r:id="rId15"/>
  </p:notesMasterIdLst>
  <p:sldIdLst>
    <p:sldId id="359" r:id="rId6"/>
    <p:sldId id="353" r:id="rId7"/>
    <p:sldId id="348" r:id="rId8"/>
    <p:sldId id="360" r:id="rId9"/>
    <p:sldId id="361" r:id="rId10"/>
    <p:sldId id="362" r:id="rId11"/>
    <p:sldId id="363" r:id="rId12"/>
    <p:sldId id="364" r:id="rId13"/>
    <p:sldId id="3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C97F26-D13F-4C34-8850-3C1FEBF673DB}" v="1" dt="2025-08-18T19:09:16.0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80282" autoAdjust="0"/>
  </p:normalViewPr>
  <p:slideViewPr>
    <p:cSldViewPr snapToGrid="0">
      <p:cViewPr varScale="1">
        <p:scale>
          <a:sx n="77" d="100"/>
          <a:sy n="77" d="100"/>
        </p:scale>
        <p:origin x="27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B4C97F26-D13F-4C34-8850-3C1FEBF673DB}"/>
    <pc:docChg chg="modSld">
      <pc:chgData name="Hall,Adam J" userId="16a5f24c-f54c-4ade-8058-50534f5c3ffd" providerId="ADAL" clId="{B4C97F26-D13F-4C34-8850-3C1FEBF673DB}" dt="2025-08-18T19:09:20.557" v="1" actId="1076"/>
      <pc:docMkLst>
        <pc:docMk/>
      </pc:docMkLst>
      <pc:sldChg chg="modSp mod">
        <pc:chgData name="Hall,Adam J" userId="16a5f24c-f54c-4ade-8058-50534f5c3ffd" providerId="ADAL" clId="{B4C97F26-D13F-4C34-8850-3C1FEBF673DB}" dt="2025-08-18T19:09:20.557" v="1" actId="1076"/>
        <pc:sldMkLst>
          <pc:docMk/>
          <pc:sldMk cId="4272404040" sldId="372"/>
        </pc:sldMkLst>
        <pc:spChg chg="mod">
          <ac:chgData name="Hall,Adam J" userId="16a5f24c-f54c-4ade-8058-50534f5c3ffd" providerId="ADAL" clId="{B4C97F26-D13F-4C34-8850-3C1FEBF673DB}" dt="2025-08-18T19:09:20.557"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SF/program needs? </a:t>
            </a:r>
          </a:p>
          <a:p>
            <a:pPr marL="171450" indent="-171450">
              <a:buFont typeface="Arial" panose="020B0604020202020204" pitchFamily="34" charset="0"/>
              <a:buChar char="•"/>
            </a:pPr>
            <a:r>
              <a:rPr lang="en-US" dirty="0"/>
              <a:t>Why is this a good location?</a:t>
            </a:r>
          </a:p>
          <a:p>
            <a:pPr marL="171450" indent="-171450">
              <a:buFont typeface="Arial" panose="020B0604020202020204" pitchFamily="34" charset="0"/>
              <a:buChar char="•"/>
            </a:pPr>
            <a:r>
              <a:rPr lang="en-US" b="1" dirty="0"/>
              <a:t>Provide the date the project last went before the committee, a short summary of the discussion, and the motion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does the placement of the building thoughtfully ensure the preservation of heritage trees?</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How does the site design incorporate the landscape typology identified in the Landscape Master Plan?</a:t>
            </a:r>
          </a:p>
          <a:p>
            <a:pPr marL="171450" indent="-171450">
              <a:buFont typeface="Arial" panose="020B0604020202020204" pitchFamily="34" charset="0"/>
              <a:buChar char="•"/>
            </a:pPr>
            <a:r>
              <a:rPr lang="en-US" b="0" dirty="0"/>
              <a:t>How will stormwater be captured and/or redirected?</a:t>
            </a:r>
          </a:p>
          <a:p>
            <a:pPr marL="171450" indent="-171450">
              <a:buFont typeface="Arial" panose="020B0604020202020204" pitchFamily="34" charset="0"/>
              <a:buChar char="•"/>
            </a:pPr>
            <a:r>
              <a:rPr lang="en-US" b="0" dirty="0"/>
              <a:t>Are there any utility conflicts?</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the tree impacts anticipated by the project (building footprint and construction activity).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on this slide.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Note: The replanting plan/landscape plan </a:t>
            </a:r>
            <a:r>
              <a:rPr lang="en-US" b="1" dirty="0"/>
              <a:t>does not </a:t>
            </a:r>
            <a:r>
              <a:rPr lang="en-US" b="0" dirty="0"/>
              <a:t>need to be provided at this time due to the likelihood of alterations. </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fall within an area identified as a priority project (section 6)? If yes, describe the project. </a:t>
            </a:r>
          </a:p>
          <a:p>
            <a:pPr marL="171450" indent="-171450">
              <a:buFont typeface="Arial" panose="020B0604020202020204" pitchFamily="34" charset="0"/>
              <a:buChar char="•"/>
            </a:pPr>
            <a:r>
              <a:rPr lang="en-US" dirty="0"/>
              <a:t>Does the project fall within an area identified as a campus area for enhancement (section 3)? If yes, describe the project. </a:t>
            </a:r>
          </a:p>
          <a:p>
            <a:pPr marL="171450" indent="-171450">
              <a:buFont typeface="Arial" panose="020B0604020202020204" pitchFamily="34" charset="0"/>
              <a:buChar char="•"/>
            </a:pPr>
            <a:r>
              <a:rPr lang="en-US" dirty="0"/>
              <a:t>Does the project front the Arts Axis or Arts Walk (section 4)? </a:t>
            </a:r>
          </a:p>
          <a:p>
            <a:pPr marL="171450" indent="-171450">
              <a:buFont typeface="Arial" panose="020B0604020202020204" pitchFamily="34" charset="0"/>
              <a:buChar char="•"/>
            </a:pPr>
            <a:r>
              <a:rPr lang="en-US" dirty="0"/>
              <a:t>Identify the landscape typologies applicable to the site and describe the potential project impacts and recommendations of the LMP (section 5).</a:t>
            </a:r>
          </a:p>
          <a:p>
            <a:pPr marL="171450" indent="-171450">
              <a:buFont typeface="Arial" panose="020B0604020202020204" pitchFamily="34" charset="0"/>
              <a:buChar char="•"/>
            </a:pPr>
            <a:r>
              <a:rPr lang="en-US" dirty="0"/>
              <a:t>Are the proposed setbacks compliant with the recommended setbacks in the Landscape Master Plan (Section 5) and Campus Master Plan (Urban Design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building orientation allow for service areas to be out-of-view and not intervene with the pedestrian experience?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https://pdc.ufl.edu/wp-content/uploads/2025/03/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1422790"/>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Schematic Design</a:t>
            </a:r>
            <a:r>
              <a:rPr lang="en-US" dirty="0"/>
              <a:t> </a:t>
            </a:r>
            <a:r>
              <a:rPr lang="en-US" dirty="0">
                <a:solidFill>
                  <a:srgbClr val="0020A5"/>
                </a:solidFill>
              </a:rPr>
              <a:t>phase</a:t>
            </a:r>
            <a:r>
              <a:rPr lang="en-US" dirty="0"/>
              <a:t> of Major Projects, the committee is reviewing the general Building Footprint and </a:t>
            </a:r>
            <a:r>
              <a:rPr lang="en-US" b="1" dirty="0"/>
              <a:t>Site Layout, </a:t>
            </a:r>
            <a:r>
              <a:rPr lang="en-US" dirty="0"/>
              <a:t>as well as </a:t>
            </a:r>
            <a:r>
              <a:rPr lang="en-US" b="1" dirty="0"/>
              <a:t>Tree Removals.</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LVL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location was chosen because..</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Stormwater will be addressed by..</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4" name="Table 53">
            <a:extLst>
              <a:ext uri="{FF2B5EF4-FFF2-40B4-BE49-F238E27FC236}">
                <a16:creationId xmlns:a16="http://schemas.microsoft.com/office/drawing/2014/main" id="{086ED02E-B58E-8D37-C4E5-791D6975C4FD}"/>
              </a:ext>
            </a:extLst>
          </p:cNvPr>
          <p:cNvGraphicFramePr>
            <a:graphicFrameLocks noGrp="1"/>
          </p:cNvGraphicFramePr>
          <p:nvPr>
            <p:extLst>
              <p:ext uri="{D42A27DB-BD31-4B8C-83A1-F6EECF244321}">
                <p14:modId xmlns:p14="http://schemas.microsoft.com/office/powerpoint/2010/main" val="418488144"/>
              </p:ext>
            </p:extLst>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55" name="Table 54">
            <a:extLst>
              <a:ext uri="{FF2B5EF4-FFF2-40B4-BE49-F238E27FC236}">
                <a16:creationId xmlns:a16="http://schemas.microsoft.com/office/drawing/2014/main" id="{5C08ADE4-4C99-82BA-4886-EEBEE08688D8}"/>
              </a:ext>
            </a:extLst>
          </p:cNvPr>
          <p:cNvGraphicFramePr>
            <a:graphicFrameLocks noGrp="1"/>
          </p:cNvGraphicFramePr>
          <p:nvPr>
            <p:extLst>
              <p:ext uri="{D42A27DB-BD31-4B8C-83A1-F6EECF244321}">
                <p14:modId xmlns:p14="http://schemas.microsoft.com/office/powerpoint/2010/main" val="909983444"/>
              </p:ext>
            </p:extLst>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Master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The building setbacks are 30ft from Gale Lemerand Drive which is compliant with the Landscape Master Plan.</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photo, rendering from the LMP,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34477"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57E805-1097-4355-B490-DFE57DCFC895}">
  <ds:schemaRefs>
    <ds:schemaRef ds:uri="http://schemas.microsoft.com/sharepoint/v3/contenttype/forms"/>
  </ds:schemaRefs>
</ds:datastoreItem>
</file>

<file path=customXml/itemProps2.xml><?xml version="1.0" encoding="utf-8"?>
<ds:datastoreItem xmlns:ds="http://schemas.openxmlformats.org/officeDocument/2006/customXml" ds:itemID="{9C7B8007-46C7-4072-B343-2B6392900516}">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3.xml><?xml version="1.0" encoding="utf-8"?>
<ds:datastoreItem xmlns:ds="http://schemas.openxmlformats.org/officeDocument/2006/customXml" ds:itemID="{30A89487-9907-4996-8CF6-60F804BF41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1684</TotalTime>
  <Words>1180</Words>
  <Application>Microsoft Office PowerPoint</Application>
  <PresentationFormat>Widescreen</PresentationFormat>
  <Paragraphs>122</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22</cp:revision>
  <dcterms:created xsi:type="dcterms:W3CDTF">2024-01-24T17:25:07Z</dcterms:created>
  <dcterms:modified xsi:type="dcterms:W3CDTF">2025-08-21T19:22:40Z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