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5" r:id="rId5"/>
  </p:sldMasterIdLst>
  <p:notesMasterIdLst>
    <p:notesMasterId r:id="rId13"/>
  </p:notesMasterIdLst>
  <p:sldIdLst>
    <p:sldId id="358" r:id="rId6"/>
    <p:sldId id="353" r:id="rId7"/>
    <p:sldId id="348" r:id="rId8"/>
    <p:sldId id="359" r:id="rId9"/>
    <p:sldId id="360" r:id="rId10"/>
    <p:sldId id="361" r:id="rId11"/>
    <p:sldId id="3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D1D5C0-1182-4E4B-B1A4-503B3E2CA767}" v="1" dt="2025-08-18T19:08:48.4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4973" autoAdjust="0"/>
  </p:normalViewPr>
  <p:slideViewPr>
    <p:cSldViewPr snapToGrid="0">
      <p:cViewPr varScale="1">
        <p:scale>
          <a:sx n="72" d="100"/>
          <a:sy n="72" d="100"/>
        </p:scale>
        <p:origin x="30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2ED1D5C0-1182-4E4B-B1A4-503B3E2CA767}"/>
    <pc:docChg chg="modSld">
      <pc:chgData name="Hall,Adam J" userId="16a5f24c-f54c-4ade-8058-50534f5c3ffd" providerId="ADAL" clId="{2ED1D5C0-1182-4E4B-B1A4-503B3E2CA767}" dt="2025-08-18T19:08:51.126" v="1" actId="1076"/>
      <pc:docMkLst>
        <pc:docMk/>
      </pc:docMkLst>
      <pc:sldChg chg="modSp mod">
        <pc:chgData name="Hall,Adam J" userId="16a5f24c-f54c-4ade-8058-50534f5c3ffd" providerId="ADAL" clId="{2ED1D5C0-1182-4E4B-B1A4-503B3E2CA767}" dt="2025-08-18T19:08:51.126" v="1" actId="1076"/>
        <pc:sldMkLst>
          <pc:docMk/>
          <pc:sldMk cId="4272404040" sldId="372"/>
        </pc:sldMkLst>
        <pc:spChg chg="mod">
          <ac:chgData name="Hall,Adam J" userId="16a5f24c-f54c-4ade-8058-50534f5c3ffd" providerId="ADAL" clId="{2ED1D5C0-1182-4E4B-B1A4-503B3E2CA767}" dt="2025-08-18T19:08:51.126"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653C81-74EF-4C31-A4DC-2AAABB4AFAD0}"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8EF2AF-BAFA-4256-97B2-8AFFF357D8B2}" type="slidenum">
              <a:rPr lang="en-US" smtClean="0"/>
              <a:t>‹#›</a:t>
            </a:fld>
            <a:endParaRPr lang="en-US"/>
          </a:p>
        </p:txBody>
      </p:sp>
    </p:spTree>
    <p:extLst>
      <p:ext uri="{BB962C8B-B14F-4D97-AF65-F5344CB8AC3E}">
        <p14:creationId xmlns:p14="http://schemas.microsoft.com/office/powerpoint/2010/main" val="3163936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2</a:t>
            </a:fld>
            <a:endParaRPr lang="en-US"/>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SF/program needs? </a:t>
            </a:r>
          </a:p>
          <a:p>
            <a:pPr marL="171450" indent="-171450">
              <a:buFont typeface="Arial" panose="020B0604020202020204" pitchFamily="34" charset="0"/>
              <a:buChar char="•"/>
            </a:pPr>
            <a:r>
              <a:rPr lang="en-US" dirty="0"/>
              <a:t>Why was this site selected?</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indent="-171450">
              <a:buFont typeface="Arial" panose="020B0604020202020204" pitchFamily="34" charset="0"/>
              <a:buChar char="•"/>
            </a:pPr>
            <a:r>
              <a:rPr lang="en-US" dirty="0"/>
              <a:t>What is the Future Land Use Designation in the Campus Master Plan (refer to the Future Land Use map in the Future Land Use element of the Campus Master Plan)? </a:t>
            </a:r>
          </a:p>
          <a:p>
            <a:pPr marL="171450" indent="-171450">
              <a:buFont typeface="Arial" panose="020B0604020202020204" pitchFamily="34" charset="0"/>
              <a:buChar char="•"/>
            </a:pPr>
            <a:r>
              <a:rPr lang="en-US" dirty="0"/>
              <a:t>What are the buildings and land uses surrounding the site? </a:t>
            </a:r>
          </a:p>
          <a:p>
            <a:pPr marL="171450" indent="-171450">
              <a:buFont typeface="Arial" panose="020B0604020202020204" pitchFamily="34" charset="0"/>
              <a:buChar char="•"/>
            </a:pPr>
            <a:r>
              <a:rPr lang="en-US" dirty="0"/>
              <a:t>Is the project in the campus historic district, or historic impact area?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context of the site? </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a:p>
        </p:txBody>
      </p:sp>
    </p:spTree>
    <p:extLst>
      <p:ext uri="{BB962C8B-B14F-4D97-AF65-F5344CB8AC3E}">
        <p14:creationId xmlns:p14="http://schemas.microsoft.com/office/powerpoint/2010/main" val="329698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this slide to provide an overview of the site’s existing conditions that may impact the building design and site layout. Answer questions such 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Are there significant elevation changes? Does the project fall within the 100-year floodplain?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within an archaeologically sensitive area?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constraints should the committee be aware of?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Provide an inventory of existing trees. </a:t>
            </a:r>
            <a:r>
              <a:rPr lang="en-US" dirty="0"/>
              <a:t>Provide locations, summaries and justifications for the trees that are most likely to be removed. At the programming phase, </a:t>
            </a:r>
            <a:r>
              <a:rPr lang="en-US" u="sng" dirty="0"/>
              <a:t>this should not be a finalized list for the committee to vote on</a:t>
            </a:r>
            <a:r>
              <a:rPr lang="en-US" dirty="0"/>
              <a:t>. At this phase, the committee should be approving the program and site selection with recommendations for canopy preservation</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1663714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show compliance with the Landscape Master Plan. </a:t>
            </a:r>
            <a:br>
              <a:rPr lang="en-US" dirty="0"/>
            </a:br>
            <a:endParaRPr lang="en-US" dirty="0"/>
          </a:p>
          <a:p>
            <a:pPr marL="171450" indent="-171450">
              <a:buFont typeface="Arial" panose="020B0604020202020204" pitchFamily="34" charset="0"/>
              <a:buChar char="•"/>
            </a:pPr>
            <a:r>
              <a:rPr lang="en-US" dirty="0"/>
              <a:t>Does the project fall within an area identified as a priority project (section 6)? If yes, describe the project. </a:t>
            </a:r>
          </a:p>
          <a:p>
            <a:pPr marL="171450" indent="-171450">
              <a:buFont typeface="Arial" panose="020B0604020202020204" pitchFamily="34" charset="0"/>
              <a:buChar char="•"/>
            </a:pPr>
            <a:r>
              <a:rPr lang="en-US" dirty="0"/>
              <a:t>Does the project fall within an area identified as a campus area for enhancement (section 3)? If yes, describe the project. </a:t>
            </a:r>
          </a:p>
          <a:p>
            <a:pPr marL="171450" indent="-171450">
              <a:buFont typeface="Arial" panose="020B0604020202020204" pitchFamily="34" charset="0"/>
              <a:buChar char="•"/>
            </a:pPr>
            <a:r>
              <a:rPr lang="en-US" dirty="0"/>
              <a:t>Does the project front the Arts Axis or Arts Walk (section 4)? </a:t>
            </a:r>
          </a:p>
          <a:p>
            <a:pPr marL="171450" indent="-171450">
              <a:buFont typeface="Arial" panose="020B0604020202020204" pitchFamily="34" charset="0"/>
              <a:buChar char="•"/>
            </a:pPr>
            <a:r>
              <a:rPr lang="en-US" dirty="0"/>
              <a:t>Identify the landscape typologies applicable to the site and describe the potential project impacts and recommendations of the LMP (section 5).</a:t>
            </a:r>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a:p>
        </p:txBody>
      </p:sp>
    </p:spTree>
    <p:extLst>
      <p:ext uri="{BB962C8B-B14F-4D97-AF65-F5344CB8AC3E}">
        <p14:creationId xmlns:p14="http://schemas.microsoft.com/office/powerpoint/2010/main" val="1193851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fld id="{868EF2AF-BAFA-4256-97B2-8AFFF357D8B2}" type="slidenum">
              <a:rPr lang="en-US" smtClean="0"/>
              <a:t>7</a:t>
            </a:fld>
            <a:endParaRPr lang="en-US"/>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3686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64288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4068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3265044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510828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23028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454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309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9470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327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5107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2370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656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24268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3246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8296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0303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4555217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13270327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3191326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580541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08338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6761601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438589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903965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3236071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2671828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4810089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120502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5990001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3303635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9071638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80984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803514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679889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10343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0097957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8807939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81746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6828518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184494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7589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01080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9630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5240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3650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10101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2198964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55830229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acilities.ufl.edu/campus-planning/campus-master-plan/landscape-master-plan/" TargetMode="External"/><Relationship Id="rId7" Type="http://schemas.openxmlformats.org/officeDocument/2006/relationships/hyperlink" Target="https://pdc.ufl.edu/wp-content/uploads/2025/03/treemitigationpolicy.pdf"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wp-content/uploads/plan/Appendix.D.pdf" TargetMode="External"/><Relationship Id="rId5" Type="http://schemas.openxmlformats.org/officeDocument/2006/relationships/hyperlink" Target="https://facilities.ufl.edu/wp-content/uploads/plan/2020-2030/elements/Future%20Land%20Use%20Element%20FINAL%202020.pdf" TargetMode="External"/><Relationship Id="rId4" Type="http://schemas.openxmlformats.org/officeDocument/2006/relationships/hyperlink" Target="https://facilities.ufl.edu/campus-planning/campus-master-pla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LVL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PROGRAMMING</a:t>
            </a:r>
          </a:p>
        </p:txBody>
      </p:sp>
    </p:spTree>
    <p:extLst>
      <p:ext uri="{BB962C8B-B14F-4D97-AF65-F5344CB8AC3E}">
        <p14:creationId xmlns:p14="http://schemas.microsoft.com/office/powerpoint/2010/main" val="24358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4278904"/>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dirty="0"/>
              <a:t>Use this template as a guide to build your presentation. Not all slides may be applicable to your project,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During the </a:t>
            </a:r>
            <a:r>
              <a:rPr lang="en-US" dirty="0">
                <a:solidFill>
                  <a:srgbClr val="0020A5"/>
                </a:solidFill>
              </a:rPr>
              <a:t>Programming</a:t>
            </a:r>
            <a:r>
              <a:rPr lang="en-US" dirty="0"/>
              <a:t> </a:t>
            </a:r>
            <a:r>
              <a:rPr lang="en-US" dirty="0">
                <a:solidFill>
                  <a:srgbClr val="0020A5"/>
                </a:solidFill>
              </a:rPr>
              <a:t>phase</a:t>
            </a:r>
            <a:r>
              <a:rPr lang="en-US" dirty="0"/>
              <a:t> of Major Projects, the committee is approving the </a:t>
            </a:r>
            <a:r>
              <a:rPr lang="en-US" b="1" dirty="0"/>
              <a:t>project site</a:t>
            </a:r>
            <a:r>
              <a:rPr lang="en-US" dirty="0"/>
              <a:t>. </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br>
              <a:rPr lang="en-US" dirty="0"/>
            </a:br>
            <a:endParaRPr lang="en-US" dirty="0"/>
          </a:p>
          <a:p>
            <a:pPr marL="398463" lvl="4" indent="-219075"/>
            <a:r>
              <a:rPr lang="en-US" sz="1400" dirty="0">
                <a:solidFill>
                  <a:srgbClr val="0020A5"/>
                </a:solidFill>
                <a:hlinkClick r:id="rId3">
                  <a:extLst>
                    <a:ext uri="{A12FA001-AC4F-418D-AE19-62706E023703}">
                      <ahyp:hlinkClr xmlns:ahyp="http://schemas.microsoft.com/office/drawing/2018/hyperlinkcolor" val="tx"/>
                    </a:ext>
                  </a:extLst>
                </a:hlinkClick>
              </a:rPr>
              <a:t>Landscape Master Plan</a:t>
            </a:r>
            <a:endParaRPr lang="en-US" sz="1400" dirty="0">
              <a:solidFill>
                <a:srgbClr val="0020A5"/>
              </a:solidFill>
            </a:endParaRPr>
          </a:p>
          <a:p>
            <a:pPr marL="398463" lvl="4" indent="-219075"/>
            <a:r>
              <a:rPr lang="en-US" sz="1400" dirty="0">
                <a:solidFill>
                  <a:srgbClr val="0020A5"/>
                </a:solidFill>
                <a:hlinkClick r:id="rId4">
                  <a:extLst>
                    <a:ext uri="{A12FA001-AC4F-418D-AE19-62706E023703}">
                      <ahyp:hlinkClr xmlns:ahyp="http://schemas.microsoft.com/office/drawing/2018/hyperlinkcolor" val="tx"/>
                    </a:ext>
                  </a:extLst>
                </a:hlinkClick>
              </a:rPr>
              <a:t>Campus Master Plan</a:t>
            </a:r>
            <a:endParaRPr lang="en-US" sz="1400" dirty="0">
              <a:solidFill>
                <a:srgbClr val="0020A5"/>
              </a:solidFill>
            </a:endParaRPr>
          </a:p>
          <a:p>
            <a:pPr marL="398463" lvl="4" indent="-219075"/>
            <a:r>
              <a:rPr lang="en-US" sz="1400" dirty="0">
                <a:solidFill>
                  <a:srgbClr val="0020A5"/>
                </a:solidFill>
                <a:hlinkClick r:id="rId5">
                  <a:extLst>
                    <a:ext uri="{A12FA001-AC4F-418D-AE19-62706E023703}">
                      <ahyp:hlinkClr xmlns:ahyp="http://schemas.microsoft.com/office/drawing/2018/hyperlinkcolor" val="tx"/>
                    </a:ext>
                  </a:extLst>
                </a:hlinkClick>
              </a:rPr>
              <a:t>Future Land Use Element</a:t>
            </a:r>
            <a:endParaRPr lang="en-US" sz="1400" dirty="0">
              <a:solidFill>
                <a:srgbClr val="0020A5"/>
              </a:solidFill>
            </a:endParaRPr>
          </a:p>
          <a:p>
            <a:pPr marL="398463" lvl="4" indent="-219075"/>
            <a:r>
              <a:rPr lang="en-US" sz="1400" dirty="0">
                <a:solidFill>
                  <a:srgbClr val="0020A5"/>
                </a:solidFill>
                <a:hlinkClick r:id="rId6">
                  <a:extLst>
                    <a:ext uri="{A12FA001-AC4F-418D-AE19-62706E023703}">
                      <ahyp:hlinkClr xmlns:ahyp="http://schemas.microsoft.com/office/drawing/2018/hyperlinkcolor" val="tx"/>
                    </a:ext>
                  </a:extLst>
                </a:hlinkClick>
              </a:rPr>
              <a:t>Historic District &amp; Archaeology</a:t>
            </a:r>
            <a:endParaRPr lang="en-US" sz="1400" dirty="0">
              <a:solidFill>
                <a:srgbClr val="0020A5"/>
              </a:solidFill>
            </a:endParaRPr>
          </a:p>
          <a:p>
            <a:pPr marL="398463" lvl="4" indent="-219075"/>
            <a:r>
              <a:rPr lang="en-US" sz="1400">
                <a:solidFill>
                  <a:srgbClr val="0020A5"/>
                </a:solidFill>
                <a:hlinkClick r:id="rId7">
                  <a:extLst>
                    <a:ext uri="{A12FA001-AC4F-418D-AE19-62706E023703}">
                      <ahyp:hlinkClr xmlns:ahyp="http://schemas.microsoft.com/office/drawing/2018/hyperlinkcolor" val="tx"/>
                    </a:ext>
                  </a:extLst>
                </a:hlinkClick>
              </a:rPr>
              <a:t>Tree Mitigation Policy</a:t>
            </a:r>
            <a:endParaRPr lang="en-US" sz="1400">
              <a:solidFill>
                <a:srgbClr val="0020A5"/>
              </a:solidFill>
            </a:endParaRPr>
          </a:p>
          <a:p>
            <a:pPr marL="179388" lvl="4" indent="0">
              <a:buNone/>
            </a:pPr>
            <a:endParaRPr lang="en-US" sz="1400" dirty="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 Future Land Use designation of the site is ________, which is (or is not) compliant with the proposed project</a:t>
            </a:r>
          </a:p>
          <a:p>
            <a:pPr marL="228600" indent="-219075">
              <a:spcAft>
                <a:spcPts val="1000"/>
              </a:spcAft>
              <a:buFont typeface="Arial" panose="020B0604020202020204" pitchFamily="34" charset="0"/>
              <a:buChar char="•"/>
            </a:pPr>
            <a:r>
              <a:rPr lang="en-US" dirty="0"/>
              <a:t>Example: The buildings and land uses surrounding the site include..</a:t>
            </a:r>
          </a:p>
          <a:p>
            <a:pPr marL="228600" indent="-219075">
              <a:spcAft>
                <a:spcPts val="1000"/>
              </a:spcAft>
              <a:buFont typeface="Arial" panose="020B0604020202020204" pitchFamily="34" charset="0"/>
              <a:buChar char="•"/>
            </a:pPr>
            <a:r>
              <a:rPr lang="en-US" dirty="0"/>
              <a:t>Example: The site is in the historic impact area</a:t>
            </a:r>
          </a:p>
          <a:p>
            <a:pPr marL="228600" indent="-219075">
              <a:buFont typeface="Arial" panose="020B0604020202020204" pitchFamily="34" charset="0"/>
              <a:buChar char="•"/>
            </a:pPr>
            <a:endParaRPr lang="en-US" dirty="0"/>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or a photo.</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Conditions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site currently has a concrete path, grass lawn area and asphalt road</a:t>
            </a:r>
          </a:p>
          <a:p>
            <a:pPr marL="228600" indent="-219075">
              <a:spcAft>
                <a:spcPts val="1000"/>
              </a:spcAft>
              <a:buFont typeface="Arial" panose="020B0604020202020204" pitchFamily="34" charset="0"/>
              <a:buChar char="•"/>
            </a:pPr>
            <a:r>
              <a:rPr lang="en-US" dirty="0"/>
              <a:t>Example: The project does not fall within the 100-year floodplain and is not within an archaeologically sensitive area</a:t>
            </a:r>
          </a:p>
          <a:p>
            <a:pPr marL="228600" indent="-219075">
              <a:spcAft>
                <a:spcPts val="1000"/>
              </a:spcAft>
              <a:buFont typeface="Arial" panose="020B0604020202020204" pitchFamily="34" charset="0"/>
              <a:buChar char="•"/>
            </a:pPr>
            <a:r>
              <a:rPr lang="en-US" dirty="0"/>
              <a:t>Example: There is significant grade change from north to south</a:t>
            </a:r>
          </a:p>
          <a:p>
            <a:pPr marL="228600" indent="-219075">
              <a:spcAft>
                <a:spcPts val="1000"/>
              </a:spcAft>
              <a:buFont typeface="Arial" panose="020B0604020202020204" pitchFamily="34" charset="0"/>
              <a:buChar char="•"/>
            </a:pPr>
            <a:r>
              <a:rPr lang="en-US" dirty="0"/>
              <a:t>Example: The trees on site include..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photos or a table.</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64340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Master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site falls within the LMP Priority Project ‘Gator (Corner) Plaza’. The LMP project incorporates the four corners of the intersection into one civic square.</a:t>
            </a:r>
          </a:p>
          <a:p>
            <a:pPr marL="228600" indent="-219075">
              <a:spcAft>
                <a:spcPts val="1000"/>
              </a:spcAft>
              <a:buFont typeface="Arial" panose="020B0604020202020204" pitchFamily="34" charset="0"/>
              <a:buChar char="•"/>
            </a:pPr>
            <a:r>
              <a:rPr lang="en-US" dirty="0"/>
              <a:t>Example: A secondary pedestrian way passes through the project site. The clarity, directness and sightlines must be maintained. If the building impacts the pedestrian way, it will be responsible for reimplementation. The landscape design should enrich the pedestrian experience, accent building entrances with small flowering trees, and employ CPTED design guidelines and LID practices.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a photo, rendering </a:t>
            </a:r>
            <a:br>
              <a:rPr lang="en-US" sz="1800" i="1" dirty="0">
                <a:solidFill>
                  <a:srgbClr val="FA4616"/>
                </a:solidFill>
              </a:rPr>
            </a:br>
            <a:r>
              <a:rPr lang="en-US" sz="1800" i="1" dirty="0">
                <a:solidFill>
                  <a:srgbClr val="FA4616"/>
                </a:solidFill>
              </a:rPr>
              <a:t>from the LMP,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82659" y="2381648"/>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BD63AE2-22F5-473C-85A2-455BF31474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df261-60f0-427e-a991-f94c0f48b8b9"/>
    <ds:schemaRef ds:uri="4cb0f7fe-0bfb-4d31-ac8d-0fccf2d4a5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303AA7-6615-4F6B-A769-610E3FA79255}">
  <ds:schemaRefs>
    <ds:schemaRef ds:uri="http://schemas.microsoft.com/sharepoint/v3/contenttype/forms"/>
  </ds:schemaRefs>
</ds:datastoreItem>
</file>

<file path=customXml/itemProps3.xml><?xml version="1.0" encoding="utf-8"?>
<ds:datastoreItem xmlns:ds="http://schemas.openxmlformats.org/officeDocument/2006/customXml" ds:itemID="{CCF953D0-C6E3-434B-BA1E-07B96F604BC8}">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docProps/app.xml><?xml version="1.0" encoding="utf-8"?>
<Properties xmlns="http://schemas.openxmlformats.org/officeDocument/2006/extended-properties" xmlns:vt="http://schemas.openxmlformats.org/officeDocument/2006/docPropsVTypes">
  <TotalTime>3193</TotalTime>
  <Words>925</Words>
  <Application>Microsoft Office PowerPoint</Application>
  <PresentationFormat>Widescreen</PresentationFormat>
  <Paragraphs>79</Paragraphs>
  <Slides>7</Slides>
  <Notes>6</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7</vt:i4>
      </vt:variant>
    </vt:vector>
  </HeadingPairs>
  <TitlesOfParts>
    <vt:vector size="26"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Hall,Adam J</cp:lastModifiedBy>
  <cp:revision>26</cp:revision>
  <dcterms:created xsi:type="dcterms:W3CDTF">2024-01-23T16:54:58Z</dcterms:created>
  <dcterms:modified xsi:type="dcterms:W3CDTF">2025-08-21T19:22:14Z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