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7" r:id="rId5"/>
  </p:sldMasterIdLst>
  <p:notesMasterIdLst>
    <p:notesMasterId r:id="rId15"/>
  </p:notesMasterIdLst>
  <p:sldIdLst>
    <p:sldId id="359" r:id="rId6"/>
    <p:sldId id="353" r:id="rId7"/>
    <p:sldId id="348" r:id="rId8"/>
    <p:sldId id="360" r:id="rId9"/>
    <p:sldId id="361" r:id="rId10"/>
    <p:sldId id="362" r:id="rId11"/>
    <p:sldId id="363" r:id="rId12"/>
    <p:sldId id="364" r:id="rId13"/>
    <p:sldId id="37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FBFF9A-6365-4C86-8669-04983129DEC5}" v="1" dt="2025-08-18T19:08:29.9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2694" autoAdjust="0"/>
  </p:normalViewPr>
  <p:slideViewPr>
    <p:cSldViewPr snapToGrid="0">
      <p:cViewPr varScale="1">
        <p:scale>
          <a:sx n="69" d="100"/>
          <a:sy n="69" d="100"/>
        </p:scale>
        <p:origin x="314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F5FBFF9A-6365-4C86-8669-04983129DEC5}"/>
    <pc:docChg chg="modSld">
      <pc:chgData name="Hall,Adam J" userId="16a5f24c-f54c-4ade-8058-50534f5c3ffd" providerId="ADAL" clId="{F5FBFF9A-6365-4C86-8669-04983129DEC5}" dt="2025-08-18T19:08:32.369" v="1" actId="1076"/>
      <pc:docMkLst>
        <pc:docMk/>
      </pc:docMkLst>
      <pc:sldChg chg="modSp mod">
        <pc:chgData name="Hall,Adam J" userId="16a5f24c-f54c-4ade-8058-50534f5c3ffd" providerId="ADAL" clId="{F5FBFF9A-6365-4C86-8669-04983129DEC5}" dt="2025-08-18T19:08:32.369" v="1" actId="1076"/>
        <pc:sldMkLst>
          <pc:docMk/>
          <pc:sldMk cId="4272404040" sldId="372"/>
        </pc:sldMkLst>
        <pc:spChg chg="mod">
          <ac:chgData name="Hall,Adam J" userId="16a5f24c-f54c-4ade-8058-50534f5c3ffd" providerId="ADAL" clId="{F5FBFF9A-6365-4C86-8669-04983129DEC5}" dt="2025-08-18T19:08:32.369"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4C7484-1D7F-4C71-B686-6D17943DC2AE}"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173509-6175-422A-86DF-AA7BECE4EA3D}" type="slidenum">
              <a:rPr lang="en-US" smtClean="0"/>
              <a:t>‹#›</a:t>
            </a:fld>
            <a:endParaRPr lang="en-US"/>
          </a:p>
        </p:txBody>
      </p:sp>
    </p:spTree>
    <p:extLst>
      <p:ext uri="{BB962C8B-B14F-4D97-AF65-F5344CB8AC3E}">
        <p14:creationId xmlns:p14="http://schemas.microsoft.com/office/powerpoint/2010/main" val="345836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scope of the project? </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171450" indent="-171450">
              <a:buFont typeface="Arial" panose="020B0604020202020204" pitchFamily="34" charset="0"/>
              <a:buChar char="•"/>
            </a:pPr>
            <a:r>
              <a:rPr lang="en-US" dirty="0"/>
              <a:t>Is the project in the campus historic district, or historic impact area?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site or surrounding areas?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98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the tree impacts anticipated by the project (building footprint and construction activity). The following information should be included:</a:t>
            </a:r>
          </a:p>
          <a:p>
            <a:endParaRPr lang="en-US" dirty="0"/>
          </a:p>
          <a:p>
            <a:pPr marL="171450" indent="-171450">
              <a:buFont typeface="Arial" panose="020B0604020202020204" pitchFamily="34" charset="0"/>
              <a:buChar char="•"/>
            </a:pPr>
            <a:r>
              <a:rPr lang="en-US" dirty="0"/>
              <a:t>Location</a:t>
            </a:r>
          </a:p>
          <a:p>
            <a:pPr marL="171450" indent="-171450">
              <a:buFont typeface="Arial" panose="020B0604020202020204" pitchFamily="34" charset="0"/>
              <a:buChar char="•"/>
            </a:pPr>
            <a:r>
              <a:rPr lang="en-US" b="0" dirty="0"/>
              <a:t>Species</a:t>
            </a:r>
          </a:p>
          <a:p>
            <a:pPr marL="171450" indent="-171450">
              <a:buFont typeface="Arial" panose="020B0604020202020204" pitchFamily="34" charset="0"/>
              <a:buChar char="•"/>
            </a:pPr>
            <a:r>
              <a:rPr lang="en-US" b="0" dirty="0"/>
              <a:t>Photos</a:t>
            </a:r>
          </a:p>
          <a:p>
            <a:pPr marL="171450" indent="-171450">
              <a:buFont typeface="Arial" panose="020B0604020202020204" pitchFamily="34" charset="0"/>
              <a:buChar char="•"/>
            </a:pPr>
            <a:r>
              <a:rPr lang="en-US" b="0" dirty="0"/>
              <a:t>Condition</a:t>
            </a:r>
          </a:p>
          <a:p>
            <a:pPr marL="171450" indent="-171450">
              <a:buFont typeface="Arial" panose="020B0604020202020204" pitchFamily="34" charset="0"/>
              <a:buChar char="•"/>
            </a:pPr>
            <a:r>
              <a:rPr lang="en-US" b="0" dirty="0"/>
              <a:t>DBH</a:t>
            </a:r>
          </a:p>
          <a:p>
            <a:pPr marL="171450" indent="-171450">
              <a:buFont typeface="Arial" panose="020B0604020202020204" pitchFamily="34" charset="0"/>
              <a:buChar char="•"/>
            </a:pPr>
            <a:endParaRPr lang="en-US" b="0" dirty="0"/>
          </a:p>
          <a:p>
            <a:pPr marL="0" indent="0">
              <a:buFont typeface="Arial" panose="020B0604020202020204" pitchFamily="34" charset="0"/>
              <a:buNone/>
            </a:pPr>
            <a:r>
              <a:rPr lang="en-US" b="0" dirty="0"/>
              <a:t>A site plan/landscape plan with the tree locations should be provided on this slide. Additional slides can be added if needed. Specify if any of the trees for removal are heritage trees.</a:t>
            </a:r>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 summary of the tree impacts. For some projects, a table may be helpful. </a:t>
            </a:r>
          </a:p>
          <a:p>
            <a:endParaRPr lang="en-US" b="1" dirty="0"/>
          </a:p>
          <a:p>
            <a:r>
              <a:rPr lang="en-US" b="0" dirty="0"/>
              <a:t>Answer questions such as:</a:t>
            </a:r>
          </a:p>
          <a:p>
            <a:endParaRPr lang="en-US" b="0" dirty="0"/>
          </a:p>
          <a:p>
            <a:pPr marL="171450" indent="-171450">
              <a:buFont typeface="Arial" panose="020B0604020202020204" pitchFamily="34" charset="0"/>
              <a:buChar char="•"/>
            </a:pPr>
            <a:r>
              <a:rPr lang="en-US" b="0" dirty="0"/>
              <a:t>Will these trees be replanted on site?</a:t>
            </a:r>
          </a:p>
          <a:p>
            <a:pPr marL="171450" indent="-171450">
              <a:buFont typeface="Arial" panose="020B0604020202020204" pitchFamily="34" charset="0"/>
              <a:buChar char="•"/>
            </a:pPr>
            <a:r>
              <a:rPr lang="en-US" b="0" dirty="0"/>
              <a:t>Will these trees be relocated?</a:t>
            </a:r>
          </a:p>
          <a:p>
            <a:pPr marL="171450" indent="-171450">
              <a:buFont typeface="Arial" panose="020B0604020202020204" pitchFamily="34" charset="0"/>
              <a:buChar char="•"/>
            </a:pPr>
            <a:r>
              <a:rPr lang="en-US" b="0" dirty="0"/>
              <a:t>Will the project pay into the tree mitigation fund?</a:t>
            </a:r>
          </a:p>
          <a:p>
            <a:pPr marL="171450" indent="-171450">
              <a:buFont typeface="Arial" panose="020B0604020202020204" pitchFamily="34" charset="0"/>
              <a:buChar char="•"/>
            </a:pPr>
            <a:r>
              <a:rPr lang="en-US" b="0" dirty="0"/>
              <a:t>Why is the project choosing this mitigation option?</a:t>
            </a:r>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42934137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b="1" dirty="0"/>
              <a:t>If your project is planting trees on site to mitigate tree removals, or is providing landscaping, include this slide.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Use this slide to present the landscape plan and show compliance with the Landscape Master Plan. </a:t>
            </a:r>
            <a:br>
              <a:rPr lang="en-US" dirty="0"/>
            </a:br>
            <a:endParaRPr lang="en-US" dirty="0"/>
          </a:p>
          <a:p>
            <a:pPr marL="171450" indent="-171450">
              <a:buFont typeface="Arial" panose="020B0604020202020204" pitchFamily="34" charset="0"/>
              <a:buChar char="•"/>
            </a:pPr>
            <a:r>
              <a:rPr lang="en-US" dirty="0"/>
              <a:t>Does the project follow the plant palette in the Landscape Master Plan (section 7)?</a:t>
            </a:r>
          </a:p>
          <a:p>
            <a:pPr marL="171450" indent="-171450">
              <a:buFont typeface="Arial" panose="020B0604020202020204" pitchFamily="34" charset="0"/>
              <a:buChar char="•"/>
            </a:pPr>
            <a:r>
              <a:rPr lang="en-US" dirty="0"/>
              <a:t>Does the project incorporate native species?</a:t>
            </a:r>
          </a:p>
          <a:p>
            <a:pPr marL="171450" indent="-171450">
              <a:buFont typeface="Arial" panose="020B0604020202020204" pitchFamily="34" charset="0"/>
              <a:buChar char="•"/>
            </a:pPr>
            <a:r>
              <a:rPr lang="en-US" dirty="0"/>
              <a:t>Is the project using the correct site furnishings for its precinct from the Landscape Master Plan (section 7)?</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Consider providing images of the proposed plant species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if applicable. </a:t>
            </a:r>
            <a:r>
              <a:rPr lang="en-US" b="1" dirty="0"/>
              <a:t>If this slide does not apply to your project, do not include it in the presentation</a:t>
            </a:r>
            <a:r>
              <a:rPr lang="en-US" dirty="0"/>
              <a:t>. Answer questions such as:</a:t>
            </a:r>
            <a:br>
              <a:rPr lang="en-US" dirty="0"/>
            </a:br>
            <a:endParaRPr lang="en-US" dirty="0"/>
          </a:p>
          <a:p>
            <a:pPr marL="171450" indent="-171450">
              <a:buFont typeface="Arial" panose="020B0604020202020204" pitchFamily="34" charset="0"/>
              <a:buChar char="•"/>
            </a:pPr>
            <a:r>
              <a:rPr lang="en-US" dirty="0"/>
              <a:t>Will the project be implementing any LID stormwater features?</a:t>
            </a:r>
          </a:p>
          <a:p>
            <a:pPr marL="171450" indent="-171450">
              <a:buFont typeface="Arial" panose="020B0604020202020204" pitchFamily="34" charset="0"/>
              <a:buChar char="•"/>
            </a:pPr>
            <a:r>
              <a:rPr lang="en-US" dirty="0"/>
              <a:t>Does the proposed planting palette support the University’s goal of being a bee-friendly campus?</a:t>
            </a:r>
          </a:p>
          <a:p>
            <a:pPr marL="171450" indent="-171450">
              <a:buFont typeface="Arial" panose="020B0604020202020204" pitchFamily="34" charset="0"/>
              <a:buChar char="•"/>
            </a:pPr>
            <a:r>
              <a:rPr lang="en-US" dirty="0"/>
              <a:t>Will the project be making any improvements to the site that have not yet been shared with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48049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1224120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7416375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2944408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414125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13487363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5965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6852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4669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6868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249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285758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59839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75917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3202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396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66254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2424122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0911280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5413515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4121124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257063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11853611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2135614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268675943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31181526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2739138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0643776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7044775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9861808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334268439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8644083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165429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38374023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378923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1993359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4105587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965772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45195087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55190908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661270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18305735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308265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55568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299893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069189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770037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3635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06323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2584002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slideLayout" Target="../slideLayouts/slideLayout44.xml"/><Relationship Id="rId3" Type="http://schemas.openxmlformats.org/officeDocument/2006/relationships/slideLayout" Target="../slideLayouts/slideLayout29.xml"/><Relationship Id="rId21" Type="http://schemas.openxmlformats.org/officeDocument/2006/relationships/slideLayout" Target="../slideLayouts/slideLayout47.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slideLayout" Target="../slideLayouts/slideLayout43.xml"/><Relationship Id="rId25" Type="http://schemas.openxmlformats.org/officeDocument/2006/relationships/theme" Target="../theme/theme2.xml"/><Relationship Id="rId2" Type="http://schemas.openxmlformats.org/officeDocument/2006/relationships/slideLayout" Target="../slideLayouts/slideLayout28.xml"/><Relationship Id="rId16" Type="http://schemas.openxmlformats.org/officeDocument/2006/relationships/slideLayout" Target="../slideLayouts/slideLayout42.xml"/><Relationship Id="rId20" Type="http://schemas.openxmlformats.org/officeDocument/2006/relationships/slideLayout" Target="../slideLayouts/slideLayout46.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24" Type="http://schemas.openxmlformats.org/officeDocument/2006/relationships/slideLayout" Target="../slideLayouts/slideLayout50.xml"/><Relationship Id="rId5" Type="http://schemas.openxmlformats.org/officeDocument/2006/relationships/slideLayout" Target="../slideLayouts/slideLayout31.xml"/><Relationship Id="rId15" Type="http://schemas.openxmlformats.org/officeDocument/2006/relationships/slideLayout" Target="../slideLayouts/slideLayout41.xml"/><Relationship Id="rId23" Type="http://schemas.openxmlformats.org/officeDocument/2006/relationships/slideLayout" Target="../slideLayouts/slideLayout49.xml"/><Relationship Id="rId10" Type="http://schemas.openxmlformats.org/officeDocument/2006/relationships/slideLayout" Target="../slideLayouts/slideLayout36.xml"/><Relationship Id="rId19" Type="http://schemas.openxmlformats.org/officeDocument/2006/relationships/slideLayout" Target="../slideLayouts/slideLayout45.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slideLayout" Target="../slideLayouts/slideLayout40.xml"/><Relationship Id="rId22"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909185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37268034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 id="2147483705" r:id="rId18"/>
    <p:sldLayoutId id="2147483706" r:id="rId19"/>
    <p:sldLayoutId id="2147483707" r:id="rId20"/>
    <p:sldLayoutId id="2147483708" r:id="rId21"/>
    <p:sldLayoutId id="2147483709" r:id="rId22"/>
    <p:sldLayoutId id="2147483710" r:id="rId23"/>
    <p:sldLayoutId id="2147483711"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facilities.ufl.edu/campus-planning/campus-master-plan/landscape-master-plan/" TargetMode="External"/><Relationship Id="rId7" Type="http://schemas.openxmlformats.org/officeDocument/2006/relationships/hyperlink" Target="https://pdc.ufl.edu/wp-content/uploads/2025/03/treemitigationpolicy.pdf" TargetMode="External"/><Relationship Id="rId2" Type="http://schemas.openxmlformats.org/officeDocument/2006/relationships/notesSlide" Target="../notesSlides/notesSlide1.xml"/><Relationship Id="rId1" Type="http://schemas.openxmlformats.org/officeDocument/2006/relationships/slideLayout" Target="../slideLayouts/slideLayout25.xml"/><Relationship Id="rId6" Type="http://schemas.openxmlformats.org/officeDocument/2006/relationships/hyperlink" Target="https://facilities.ufl.edu/wp-content/uploads/plan/Appendix.D.pdf" TargetMode="External"/><Relationship Id="rId5" Type="http://schemas.openxmlformats.org/officeDocument/2006/relationships/hyperlink" Target="https://facilities.ufl.edu/wp-content/uploads/plan/2020-2030/elements/Future%20Land%20Use%20Element%20FINAL%202020.pdf" TargetMode="External"/><Relationship Id="rId4" Type="http://schemas.openxmlformats.org/officeDocument/2006/relationships/hyperlink" Target="https://facilities.ufl.edu/campus-planning/campus-master-plan/"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MP10000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LVL COMMITTEE MEETING</a:t>
            </a:r>
          </a:p>
        </p:txBody>
      </p:sp>
    </p:spTree>
    <p:extLst>
      <p:ext uri="{BB962C8B-B14F-4D97-AF65-F5344CB8AC3E}">
        <p14:creationId xmlns:p14="http://schemas.microsoft.com/office/powerpoint/2010/main" val="4175007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94400" y="1795666"/>
            <a:ext cx="10697361" cy="4858267"/>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dirty="0"/>
              <a:t>Use this template as a guide to build your presentation. Not all slides may be applicable to your project, and additional slides may still be needed.</a:t>
            </a:r>
            <a:br>
              <a:rPr lang="en-US" dirty="0"/>
            </a:br>
            <a:endParaRPr lang="en-US" dirty="0"/>
          </a:p>
          <a:p>
            <a:pPr marL="228600" indent="-219075">
              <a:buFont typeface="Arial" panose="020B0604020202020204" pitchFamily="34" charset="0"/>
              <a:buChar char="•"/>
            </a:pPr>
            <a:r>
              <a:rPr lang="en-US" dirty="0"/>
              <a:t>Read the suggestions in the ‘Notes’ section to help develop the content for each slide.</a:t>
            </a:r>
            <a:br>
              <a:rPr lang="en-US" dirty="0"/>
            </a:br>
            <a:endParaRPr lang="en-US" dirty="0"/>
          </a:p>
          <a:p>
            <a:pPr marL="228600" indent="-219075">
              <a:buFont typeface="Arial" panose="020B0604020202020204" pitchFamily="34" charset="0"/>
              <a:buChar char="•"/>
            </a:pPr>
            <a:r>
              <a:rPr lang="en-US" dirty="0"/>
              <a:t>Throughout the template, refer the resources below to assist with answering questions:</a:t>
            </a:r>
            <a:br>
              <a:rPr lang="en-US" dirty="0"/>
            </a:br>
            <a:endParaRPr lang="en-US" dirty="0"/>
          </a:p>
          <a:p>
            <a:pPr marL="398463" lvl="4" indent="-219075"/>
            <a:r>
              <a:rPr lang="en-US" sz="1400" dirty="0">
                <a:solidFill>
                  <a:srgbClr val="0020A5"/>
                </a:solidFill>
                <a:hlinkClick r:id="rId3">
                  <a:extLst>
                    <a:ext uri="{A12FA001-AC4F-418D-AE19-62706E023703}">
                      <ahyp:hlinkClr xmlns:ahyp="http://schemas.microsoft.com/office/drawing/2018/hyperlinkcolor" val="tx"/>
                    </a:ext>
                  </a:extLst>
                </a:hlinkClick>
              </a:rPr>
              <a:t>Landscape Master Plan</a:t>
            </a:r>
            <a:endParaRPr lang="en-US" sz="1400" dirty="0">
              <a:solidFill>
                <a:srgbClr val="0020A5"/>
              </a:solidFill>
            </a:endParaRPr>
          </a:p>
          <a:p>
            <a:pPr marL="398463" lvl="4" indent="-219075"/>
            <a:r>
              <a:rPr lang="en-US" sz="1400" dirty="0">
                <a:solidFill>
                  <a:srgbClr val="0020A5"/>
                </a:solidFill>
                <a:hlinkClick r:id="rId4">
                  <a:extLst>
                    <a:ext uri="{A12FA001-AC4F-418D-AE19-62706E023703}">
                      <ahyp:hlinkClr xmlns:ahyp="http://schemas.microsoft.com/office/drawing/2018/hyperlinkcolor" val="tx"/>
                    </a:ext>
                  </a:extLst>
                </a:hlinkClick>
              </a:rPr>
              <a:t>Campus Master Plan</a:t>
            </a:r>
            <a:endParaRPr lang="en-US" sz="1400" dirty="0">
              <a:solidFill>
                <a:srgbClr val="0020A5"/>
              </a:solidFill>
            </a:endParaRPr>
          </a:p>
          <a:p>
            <a:pPr marL="398463" lvl="4" indent="-219075"/>
            <a:r>
              <a:rPr lang="en-US" sz="1400" dirty="0">
                <a:solidFill>
                  <a:srgbClr val="0020A5"/>
                </a:solidFill>
                <a:hlinkClick r:id="rId5">
                  <a:extLst>
                    <a:ext uri="{A12FA001-AC4F-418D-AE19-62706E023703}">
                      <ahyp:hlinkClr xmlns:ahyp="http://schemas.microsoft.com/office/drawing/2018/hyperlinkcolor" val="tx"/>
                    </a:ext>
                  </a:extLst>
                </a:hlinkClick>
              </a:rPr>
              <a:t>Future Land Use Element</a:t>
            </a:r>
            <a:endParaRPr lang="en-US" sz="1400" dirty="0">
              <a:solidFill>
                <a:srgbClr val="0020A5"/>
              </a:solidFill>
            </a:endParaRPr>
          </a:p>
          <a:p>
            <a:pPr marL="398463" lvl="4" indent="-219075"/>
            <a:r>
              <a:rPr lang="en-US" sz="1400" dirty="0">
                <a:solidFill>
                  <a:srgbClr val="0020A5"/>
                </a:solidFill>
                <a:hlinkClick r:id="rId6">
                  <a:extLst>
                    <a:ext uri="{A12FA001-AC4F-418D-AE19-62706E023703}">
                      <ahyp:hlinkClr xmlns:ahyp="http://schemas.microsoft.com/office/drawing/2018/hyperlinkcolor" val="tx"/>
                    </a:ext>
                  </a:extLst>
                </a:hlinkClick>
              </a:rPr>
              <a:t>Historic District &amp; Archaeology</a:t>
            </a:r>
            <a:endParaRPr lang="en-US" sz="1400" dirty="0">
              <a:solidFill>
                <a:srgbClr val="0020A5"/>
              </a:solidFill>
            </a:endParaRPr>
          </a:p>
          <a:p>
            <a:pPr marL="398463" lvl="4" indent="-219075"/>
            <a:r>
              <a:rPr lang="en-US" sz="1400">
                <a:solidFill>
                  <a:srgbClr val="0020A5"/>
                </a:solidFill>
                <a:hlinkClick r:id="rId7">
                  <a:extLst>
                    <a:ext uri="{A12FA001-AC4F-418D-AE19-62706E023703}">
                      <ahyp:hlinkClr xmlns:ahyp="http://schemas.microsoft.com/office/drawing/2018/hyperlinkcolor" val="tx"/>
                    </a:ext>
                  </a:extLst>
                </a:hlinkClick>
              </a:rPr>
              <a:t>Tree Mitigation Policy</a:t>
            </a:r>
            <a:endParaRPr lang="en-US" sz="1400">
              <a:solidFill>
                <a:srgbClr val="0020A5"/>
              </a:solidFill>
            </a:endParaRPr>
          </a:p>
          <a:p>
            <a:pPr marL="398463" lvl="4" indent="-219075"/>
            <a:endParaRPr lang="en-US" sz="1400" dirty="0">
              <a:solidFill>
                <a:srgbClr val="0020A5"/>
              </a:solidFill>
            </a:endParaRPr>
          </a:p>
          <a:p>
            <a:pPr marL="398463" lvl="4" indent="-219075"/>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992437"/>
            <a:ext cx="5827071" cy="3865563"/>
          </a:xfrm>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4,000SF addition</a:t>
            </a:r>
          </a:p>
          <a:p>
            <a:pPr marL="228600" indent="-219075">
              <a:spcAft>
                <a:spcPts val="1000"/>
              </a:spcAft>
              <a:buFont typeface="Arial" panose="020B0604020202020204" pitchFamily="34" charset="0"/>
              <a:buChar char="•"/>
            </a:pPr>
            <a:r>
              <a:rPr lang="en-US" dirty="0"/>
              <a:t>Example: The purpose of the project is..</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 &amp;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There are two live oaks on site</a:t>
            </a:r>
          </a:p>
          <a:p>
            <a:pPr marL="228600" indent="-219075">
              <a:spcAft>
                <a:spcPts val="1000"/>
              </a:spcAft>
              <a:buFont typeface="Arial" panose="020B0604020202020204" pitchFamily="34" charset="0"/>
              <a:buChar char="•"/>
            </a:pPr>
            <a:r>
              <a:rPr lang="en-US" dirty="0"/>
              <a:t>Example: The project is adjacent to Graham Woods</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and/or photos</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conceptual site/landscape plan and/or photos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The project will result in the removal of X trees..</a:t>
            </a:r>
          </a:p>
          <a:p>
            <a:pPr marL="228600" indent="-219075">
              <a:spcAft>
                <a:spcPts val="1000"/>
              </a:spcAft>
              <a:buFont typeface="Arial" panose="020B0604020202020204" pitchFamily="34" charset="0"/>
              <a:buChar char="•"/>
            </a:pPr>
            <a:r>
              <a:rPr lang="en-US" dirty="0"/>
              <a:t>Example: No trees proposed for removal are heritage trees</a:t>
            </a:r>
          </a:p>
          <a:p>
            <a:pPr marL="228600" indent="-219075">
              <a:spcAft>
                <a:spcPts val="1000"/>
              </a:spcAft>
              <a:buFont typeface="Arial" panose="020B0604020202020204" pitchFamily="34" charset="0"/>
              <a:buChar char="•"/>
            </a:pPr>
            <a:r>
              <a:rPr lang="en-US" i="1" dirty="0"/>
              <a:t>Provide an overview of the tree impacts using the site plan as a visual guide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graphicFrame>
        <p:nvGraphicFramePr>
          <p:cNvPr id="54" name="Table 53">
            <a:extLst>
              <a:ext uri="{FF2B5EF4-FFF2-40B4-BE49-F238E27FC236}">
                <a16:creationId xmlns:a16="http://schemas.microsoft.com/office/drawing/2014/main" id="{086ED02E-B58E-8D37-C4E5-791D6975C4FD}"/>
              </a:ext>
            </a:extLst>
          </p:cNvPr>
          <p:cNvGraphicFramePr>
            <a:graphicFrameLocks noGrp="1"/>
          </p:cNvGraphicFramePr>
          <p:nvPr/>
        </p:nvGraphicFramePr>
        <p:xfrm>
          <a:off x="3665919" y="1412815"/>
          <a:ext cx="7678056" cy="2647025"/>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863435192"/>
                    </a:ext>
                  </a:extLst>
                </a:gridCol>
                <a:gridCol w="1919514">
                  <a:extLst>
                    <a:ext uri="{9D8B030D-6E8A-4147-A177-3AD203B41FA5}">
                      <a16:colId xmlns:a16="http://schemas.microsoft.com/office/drawing/2014/main" val="944604519"/>
                    </a:ext>
                  </a:extLst>
                </a:gridCol>
              </a:tblGrid>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TREE #</a:t>
                      </a:r>
                    </a:p>
                  </a:txBody>
                  <a:tcPr anchor="ctr">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SPECIES</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DBH</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spc="150" dirty="0">
                          <a:solidFill>
                            <a:schemeClr val="tx2"/>
                          </a:solidFill>
                          <a:latin typeface="Gentona Book" pitchFamily="2" charset="77"/>
                          <a:ea typeface="League Spartan" charset="0"/>
                          <a:cs typeface="Poppins" pitchFamily="2" charset="77"/>
                        </a:rPr>
                        <a:t>CONDITION</a:t>
                      </a:r>
                    </a:p>
                  </a:txBody>
                  <a:tcPr anchor="ctr">
                    <a:lnL w="28575" cap="flat" cmpd="sng" algn="ctr">
                      <a:solidFill>
                        <a:schemeClr val="bg1">
                          <a:lumMod val="75000"/>
                        </a:schemeClr>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52940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latin typeface="Gentona Book"/>
                        <a:ea typeface="Lato Light" panose="020F0502020204030203" pitchFamily="34" charset="0"/>
                        <a:cs typeface="Mukta ExtraLight" panose="020B0000000000000000" pitchFamily="34" charset="77"/>
                      </a:endParaRPr>
                    </a:p>
                  </a:txBody>
                  <a:tcPr anchor="ctr">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762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391041142"/>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493865610"/>
                  </a:ext>
                </a:extLst>
              </a:tr>
              <a:tr h="529405">
                <a:tc>
                  <a:txBody>
                    <a:bodyPr/>
                    <a:lstStyle/>
                    <a:p>
                      <a:pPr algn="ctr"/>
                      <a:endParaRPr lang="en-US" sz="1400" dirty="0">
                        <a:latin typeface="Gentona Book"/>
                      </a:endParaRPr>
                    </a:p>
                  </a:txBody>
                  <a:tcPr anchor="ctr">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a:txBody>
                    <a:bodyPr/>
                    <a:lstStyle/>
                    <a:p>
                      <a:pPr algn="ctr"/>
                      <a:endParaRPr lang="en-US" sz="1400" dirty="0">
                        <a:latin typeface="Gentona Book"/>
                      </a:endParaRPr>
                    </a:p>
                  </a:txBody>
                  <a:tcPr anchor="ctr">
                    <a:lnL w="28575" cap="flat" cmpd="sng" algn="ctr">
                      <a:solidFill>
                        <a:schemeClr val="bg1">
                          <a:lumMod val="75000"/>
                        </a:schemeClr>
                      </a:solidFill>
                      <a:prstDash val="solid"/>
                      <a:round/>
                      <a:headEnd type="none" w="med" len="med"/>
                      <a:tailEnd type="none" w="med" len="med"/>
                    </a:lnL>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graphicFrame>
        <p:nvGraphicFramePr>
          <p:cNvPr id="55" name="Table 54">
            <a:extLst>
              <a:ext uri="{FF2B5EF4-FFF2-40B4-BE49-F238E27FC236}">
                <a16:creationId xmlns:a16="http://schemas.microsoft.com/office/drawing/2014/main" id="{5C08ADE4-4C99-82BA-4886-EEBEE08688D8}"/>
              </a:ext>
            </a:extLst>
          </p:cNvPr>
          <p:cNvGraphicFramePr>
            <a:graphicFrameLocks noGrp="1"/>
          </p:cNvGraphicFramePr>
          <p:nvPr/>
        </p:nvGraphicFramePr>
        <p:xfrm>
          <a:off x="3665919" y="4194360"/>
          <a:ext cx="7678056" cy="2194560"/>
        </p:xfrm>
        <a:graphic>
          <a:graphicData uri="http://schemas.openxmlformats.org/drawingml/2006/table">
            <a:tbl>
              <a:tblPr firstRow="1" bandRow="1">
                <a:tableStyleId>{E8034E78-7F5D-4C2E-B375-FC64B27BC917}</a:tableStyleId>
              </a:tblPr>
              <a:tblGrid>
                <a:gridCol w="1919514">
                  <a:extLst>
                    <a:ext uri="{9D8B030D-6E8A-4147-A177-3AD203B41FA5}">
                      <a16:colId xmlns:a16="http://schemas.microsoft.com/office/drawing/2014/main" val="649193136"/>
                    </a:ext>
                  </a:extLst>
                </a:gridCol>
                <a:gridCol w="1919514">
                  <a:extLst>
                    <a:ext uri="{9D8B030D-6E8A-4147-A177-3AD203B41FA5}">
                      <a16:colId xmlns:a16="http://schemas.microsoft.com/office/drawing/2014/main" val="4100538909"/>
                    </a:ext>
                  </a:extLst>
                </a:gridCol>
                <a:gridCol w="1919514">
                  <a:extLst>
                    <a:ext uri="{9D8B030D-6E8A-4147-A177-3AD203B41FA5}">
                      <a16:colId xmlns:a16="http://schemas.microsoft.com/office/drawing/2014/main" val="3260302884"/>
                    </a:ext>
                  </a:extLst>
                </a:gridCol>
                <a:gridCol w="1919514">
                  <a:extLst>
                    <a:ext uri="{9D8B030D-6E8A-4147-A177-3AD203B41FA5}">
                      <a16:colId xmlns:a16="http://schemas.microsoft.com/office/drawing/2014/main" val="49789312"/>
                    </a:ext>
                  </a:extLst>
                </a:gridCol>
              </a:tblGrid>
              <a:tr h="6922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REMOVED</a:t>
                      </a:r>
                    </a:p>
                  </a:txBody>
                  <a:tcPr anchor="ctr">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PLANTED ON SITE</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spc="150" dirty="0">
                          <a:solidFill>
                            <a:schemeClr val="tx1"/>
                          </a:solidFill>
                          <a:latin typeface="Gentona Book" pitchFamily="2" charset="77"/>
                          <a:ea typeface="League Spartan" charset="0"/>
                          <a:cs typeface="Poppins" pitchFamily="2" charset="77"/>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64624485"/>
                  </a:ext>
                </a:extLst>
              </a:tr>
              <a:tr h="8100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HERITAGE TREES REMOVED</a:t>
                      </a: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spc="150" dirty="0">
                          <a:solidFill>
                            <a:schemeClr val="tx2"/>
                          </a:solidFill>
                          <a:latin typeface="Gentona Book" pitchFamily="2" charset="77"/>
                          <a:ea typeface="League Spartan" charset="0"/>
                          <a:cs typeface="Poppins" pitchFamily="2" charset="77"/>
                        </a:rPr>
                        <a:t>NUMBER OF TREES REQUIRING MITIGATION</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a:txBody>
                    <a:bodyPr/>
                    <a:lstStyle/>
                    <a:p>
                      <a:pPr algn="ctr"/>
                      <a:r>
                        <a:rPr lang="en-US" sz="1400" b="0"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3850797000"/>
                  </a:ext>
                </a:extLst>
              </a:tr>
              <a:tr h="69227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sng" spc="150" dirty="0">
                          <a:solidFill>
                            <a:schemeClr val="tx2"/>
                          </a:solidFill>
                          <a:latin typeface="Gentona Book" pitchFamily="2" charset="77"/>
                          <a:ea typeface="League Spartan" charset="0"/>
                          <a:cs typeface="Poppins" pitchFamily="2" charset="77"/>
                        </a:rPr>
                        <a:t>MITIGAT</a:t>
                      </a:r>
                      <a:r>
                        <a:rPr lang="en-US" sz="1400" b="1" u="sng" spc="150" dirty="0">
                          <a:solidFill>
                            <a:schemeClr val="tx2"/>
                          </a:solidFill>
                          <a:latin typeface="Gentona Book"/>
                          <a:ea typeface="League Spartan" charset="0"/>
                          <a:cs typeface="Poppins" pitchFamily="2" charset="77"/>
                        </a:rPr>
                        <a:t>ION FEE</a:t>
                      </a:r>
                      <a:endParaRPr lang="en-US" sz="1400" b="1" u="sng" spc="150" dirty="0">
                        <a:solidFill>
                          <a:schemeClr val="tx2"/>
                        </a:solidFill>
                        <a:latin typeface="Gentona Book" pitchFamily="2" charset="77"/>
                        <a:ea typeface="League Spartan" charset="0"/>
                        <a:cs typeface="Poppins" pitchFamily="2" charset="77"/>
                      </a:endParaRPr>
                    </a:p>
                  </a:txBody>
                  <a:tcPr anchor="ctr">
                    <a:lnR w="28575" cap="flat" cmpd="sng" algn="ctr">
                      <a:solidFill>
                        <a:schemeClr val="bg1">
                          <a:lumMod val="75000"/>
                        </a:schemeClr>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algn="ctr"/>
                      <a:endParaRPr lang="en-US" sz="1400" b="1" dirty="0">
                        <a:solidFill>
                          <a:schemeClr val="tx1"/>
                        </a:solidFill>
                        <a:latin typeface="Gentona Book"/>
                      </a:endParaRP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lumMod val="75000"/>
                        </a:schemeClr>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accent1"/>
                      </a:solidFill>
                      <a:prstDash val="solid"/>
                      <a:round/>
                      <a:headEnd type="none" w="med" len="med"/>
                      <a:tailEnd type="none" w="med" len="med"/>
                    </a:lnT>
                    <a:lnB w="28575" cap="flat" cmpd="sng" algn="ctr">
                      <a:solidFill>
                        <a:schemeClr val="accent1"/>
                      </a:solidFill>
                      <a:prstDash val="solid"/>
                      <a:round/>
                      <a:headEnd type="none" w="med" len="med"/>
                      <a:tailEnd type="none" w="med" len="med"/>
                    </a:lnB>
                    <a:solidFill>
                      <a:schemeClr val="bg2">
                        <a:lumMod val="20000"/>
                        <a:lumOff val="8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latin typeface="Gentona Book"/>
                        </a:rPr>
                        <a:t>$$</a:t>
                      </a:r>
                    </a:p>
                  </a:txBody>
                  <a:tcPr anchor="ctr">
                    <a:lnL w="28575" cap="flat" cmpd="sng" algn="ctr">
                      <a:solidFill>
                        <a:schemeClr val="bg1">
                          <a:lumMod val="75000"/>
                        </a:schemeClr>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2606700144"/>
                  </a:ext>
                </a:extLst>
              </a:tr>
            </a:tbl>
          </a:graphicData>
        </a:graphic>
      </p:graphicFrame>
    </p:spTree>
    <p:extLst>
      <p:ext uri="{BB962C8B-B14F-4D97-AF65-F5344CB8AC3E}">
        <p14:creationId xmlns:p14="http://schemas.microsoft.com/office/powerpoint/2010/main" val="416015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Landscape Plan</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43529" y="2730500"/>
            <a:ext cx="3246803" cy="3865563"/>
          </a:xfrm>
        </p:spPr>
        <p:txBody>
          <a:bodyPr/>
          <a:lstStyle/>
          <a:p>
            <a:pPr marL="228600" indent="-219075">
              <a:spcAft>
                <a:spcPts val="1000"/>
              </a:spcAft>
              <a:buFont typeface="Arial" panose="020B0604020202020204" pitchFamily="34" charset="0"/>
              <a:buChar char="•"/>
            </a:pPr>
            <a:r>
              <a:rPr lang="en-US" dirty="0"/>
              <a:t>Example: The project is located in precinct 1</a:t>
            </a:r>
          </a:p>
          <a:p>
            <a:pPr marL="228600" indent="-219075">
              <a:spcAft>
                <a:spcPts val="1000"/>
              </a:spcAft>
              <a:buFont typeface="Arial" panose="020B0604020202020204" pitchFamily="34" charset="0"/>
              <a:buChar char="•"/>
            </a:pPr>
            <a:r>
              <a:rPr lang="en-US" dirty="0"/>
              <a:t>Example: The project is using all plant species from the Landscape Master Plan plant palette</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4170557" y="1652014"/>
            <a:ext cx="7448420"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show the landscape plan, or indicate where new plantings will be located on the site</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features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416929" y="2378013"/>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DD0DE1-8103-4F6B-87EA-0DD8808DE243}">
  <ds:schemaRefs>
    <ds:schemaRef ds:uri="http://schemas.microsoft.com/sharepoint/v3/contenttype/forms"/>
  </ds:schemaRefs>
</ds:datastoreItem>
</file>

<file path=customXml/itemProps2.xml><?xml version="1.0" encoding="utf-8"?>
<ds:datastoreItem xmlns:ds="http://schemas.openxmlformats.org/officeDocument/2006/customXml" ds:itemID="{9D9152EC-43C6-46CA-83FA-B27E90137902}">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3.xml><?xml version="1.0" encoding="utf-8"?>
<ds:datastoreItem xmlns:ds="http://schemas.openxmlformats.org/officeDocument/2006/customXml" ds:itemID="{C367E6E2-F917-4960-BDAE-33DA49EF3A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321</TotalTime>
  <Words>948</Words>
  <Application>Microsoft Office PowerPoint</Application>
  <PresentationFormat>Widescreen</PresentationFormat>
  <Paragraphs>113</Paragraphs>
  <Slides>9</Slides>
  <Notes>8</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9</vt:i4>
      </vt:variant>
    </vt:vector>
  </HeadingPairs>
  <TitlesOfParts>
    <vt:vector size="28"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MP10000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MP10000 CENTURY TOWER)</dc:title>
  <dc:creator>Mandell,Rachel C</dc:creator>
  <cp:lastModifiedBy>Hall,Adam J</cp:lastModifiedBy>
  <cp:revision>13</cp:revision>
  <dcterms:created xsi:type="dcterms:W3CDTF">2024-01-25T21:34:27Z</dcterms:created>
  <dcterms:modified xsi:type="dcterms:W3CDTF">2025-08-21T19:21:39Z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