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 id="2147483686" r:id="rId5"/>
  </p:sldMasterIdLst>
  <p:notesMasterIdLst>
    <p:notesMasterId r:id="rId16"/>
  </p:notesMasterIdLst>
  <p:sldIdLst>
    <p:sldId id="359" r:id="rId6"/>
    <p:sldId id="373" r:id="rId7"/>
    <p:sldId id="348" r:id="rId8"/>
    <p:sldId id="374" r:id="rId9"/>
    <p:sldId id="360" r:id="rId10"/>
    <p:sldId id="376" r:id="rId11"/>
    <p:sldId id="361" r:id="rId12"/>
    <p:sldId id="377" r:id="rId13"/>
    <p:sldId id="364" r:id="rId14"/>
    <p:sldId id="372"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1AE9170-DDDE-45DC-ACDA-5936DA8FE31F}" v="1" dt="2025-08-18T19:10:26.32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3" autoAdjust="0"/>
    <p:restoredTop sz="80282" autoAdjust="0"/>
  </p:normalViewPr>
  <p:slideViewPr>
    <p:cSldViewPr snapToGrid="0">
      <p:cViewPr varScale="1">
        <p:scale>
          <a:sx n="77" d="100"/>
          <a:sy n="77" d="100"/>
        </p:scale>
        <p:origin x="2716"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l,Adam J" userId="16a5f24c-f54c-4ade-8058-50534f5c3ffd" providerId="ADAL" clId="{F1AE9170-DDDE-45DC-ACDA-5936DA8FE31F}"/>
    <pc:docChg chg="modSld">
      <pc:chgData name="Hall,Adam J" userId="16a5f24c-f54c-4ade-8058-50534f5c3ffd" providerId="ADAL" clId="{F1AE9170-DDDE-45DC-ACDA-5936DA8FE31F}" dt="2025-08-18T19:10:28.831" v="1" actId="1076"/>
      <pc:docMkLst>
        <pc:docMk/>
      </pc:docMkLst>
      <pc:sldChg chg="modSp mod">
        <pc:chgData name="Hall,Adam J" userId="16a5f24c-f54c-4ade-8058-50534f5c3ffd" providerId="ADAL" clId="{F1AE9170-DDDE-45DC-ACDA-5936DA8FE31F}" dt="2025-08-18T19:10:28.831" v="1" actId="1076"/>
        <pc:sldMkLst>
          <pc:docMk/>
          <pc:sldMk cId="4272404040" sldId="372"/>
        </pc:sldMkLst>
        <pc:spChg chg="mod">
          <ac:chgData name="Hall,Adam J" userId="16a5f24c-f54c-4ade-8058-50534f5c3ffd" providerId="ADAL" clId="{F1AE9170-DDDE-45DC-ACDA-5936DA8FE31F}" dt="2025-08-18T19:10:28.831" v="1" actId="1076"/>
          <ac:spMkLst>
            <pc:docMk/>
            <pc:sldMk cId="4272404040" sldId="372"/>
            <ac:spMk id="2" creationId="{ECF3121F-FC62-6152-85A6-35B35B5069A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FFC895-6887-4ABD-B0C0-331D61055E2E}" type="datetimeFigureOut">
              <a:rPr lang="en-US" smtClean="0"/>
              <a:t>8/21/2025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9CAEE4-8E09-46CF-A257-3FCFB4AD7B70}" type="slidenum">
              <a:rPr lang="en-US" smtClean="0"/>
              <a:t>‹#›</a:t>
            </a:fld>
            <a:endParaRPr lang="en-US"/>
          </a:p>
        </p:txBody>
      </p:sp>
    </p:spTree>
    <p:extLst>
      <p:ext uri="{BB962C8B-B14F-4D97-AF65-F5344CB8AC3E}">
        <p14:creationId xmlns:p14="http://schemas.microsoft.com/office/powerpoint/2010/main" val="2529726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a:t>
            </a:r>
          </a:p>
          <a:p>
            <a:pPr marL="171450" indent="-171450">
              <a:buFont typeface="Arial" panose="020B0604020202020204" pitchFamily="34" charset="0"/>
              <a:buChar char="•"/>
            </a:pPr>
            <a:r>
              <a:rPr lang="en-US" dirty="0"/>
              <a:t>What are the program requirements? </a:t>
            </a:r>
          </a:p>
          <a:p>
            <a:pPr marL="171450" indent="-171450">
              <a:buFont typeface="Arial" panose="020B0604020202020204" pitchFamily="34" charset="0"/>
              <a:buChar char="•"/>
            </a:pPr>
            <a:r>
              <a:rPr lang="en-US" dirty="0"/>
              <a:t>Why is this a good location?</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feedback received by other committees so far, as well as a reminder of the LUFPC’s motion made at Programming. Provide the following information:</a:t>
            </a:r>
          </a:p>
          <a:p>
            <a:endParaRPr lang="en-US" dirty="0"/>
          </a:p>
          <a:p>
            <a:pPr marL="171450" indent="-171450">
              <a:buFont typeface="Arial" panose="020B0604020202020204" pitchFamily="34" charset="0"/>
              <a:buChar char="•"/>
            </a:pPr>
            <a:r>
              <a:rPr lang="en-US" dirty="0"/>
              <a:t>Date of the committee</a:t>
            </a:r>
          </a:p>
          <a:p>
            <a:pPr marL="171450" indent="-171450">
              <a:buFont typeface="Arial" panose="020B0604020202020204" pitchFamily="34" charset="0"/>
              <a:buChar char="•"/>
            </a:pPr>
            <a:r>
              <a:rPr lang="en-US" dirty="0"/>
              <a:t>Main talking points</a:t>
            </a:r>
          </a:p>
          <a:p>
            <a:pPr marL="171450" indent="-171450">
              <a:buFont typeface="Arial" panose="020B0604020202020204" pitchFamily="34" charset="0"/>
              <a:buChar char="•"/>
            </a:pPr>
            <a:r>
              <a:rPr lang="en-US" dirty="0"/>
              <a:t>Motion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2311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proposed site plan. Be sure to discuss the ways the plan incorporated the feedback received from the committees during the Programming phase. Also discuss the ways in which the site conditions influenced the design. Answer questions such as: </a:t>
            </a:r>
          </a:p>
          <a:p>
            <a:endParaRPr lang="en-US" dirty="0"/>
          </a:p>
          <a:p>
            <a:pPr marL="171450" indent="-171450">
              <a:buFont typeface="Arial" panose="020B0604020202020204" pitchFamily="34" charset="0"/>
              <a:buChar char="•"/>
            </a:pPr>
            <a:r>
              <a:rPr lang="en-US" dirty="0"/>
              <a:t>How does the natural topography of the site influence the site design?</a:t>
            </a:r>
          </a:p>
          <a:p>
            <a:pPr marL="171450" indent="-171450">
              <a:buFont typeface="Arial" panose="020B0604020202020204" pitchFamily="34" charset="0"/>
              <a:buChar char="•"/>
            </a:pPr>
            <a:r>
              <a:rPr lang="en-US" b="0" dirty="0"/>
              <a:t>How does the placement of the building thoughtfully ensure the preservation of heritage trees?</a:t>
            </a:r>
          </a:p>
          <a:p>
            <a:pPr marL="171450" indent="-171450">
              <a:buFont typeface="Arial" panose="020B0604020202020204" pitchFamily="34" charset="0"/>
              <a:buChar char="•"/>
            </a:pPr>
            <a:r>
              <a:rPr lang="en-US" b="0" dirty="0"/>
              <a:t>How will the site layout and building orientation be cohesive with surrounding areas and existing pedestrian connections?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Does the building orientation allow for service areas to be out-of-view and not intervene with the pedestrian experience?</a:t>
            </a:r>
            <a:endParaRPr lang="en-US" b="0" dirty="0"/>
          </a:p>
          <a:p>
            <a:pPr marL="171450" indent="-171450">
              <a:buFont typeface="Arial" panose="020B0604020202020204" pitchFamily="34" charset="0"/>
              <a:buChar char="•"/>
            </a:pPr>
            <a:r>
              <a:rPr lang="en-US" b="0" dirty="0"/>
              <a:t>How does the site design incorporate the landscape typology identified in the Landscape Master Plan?</a:t>
            </a:r>
          </a:p>
          <a:p>
            <a:pPr marL="171450" indent="-171450">
              <a:buFont typeface="Arial" panose="020B0604020202020204" pitchFamily="34" charset="0"/>
              <a:buChar char="•"/>
            </a:pPr>
            <a:r>
              <a:rPr lang="en-US" b="0" dirty="0"/>
              <a:t>How will stormwater be captured and/or redirected?</a:t>
            </a:r>
          </a:p>
          <a:p>
            <a:pPr marL="171450" indent="-171450">
              <a:buFont typeface="Arial" panose="020B0604020202020204" pitchFamily="34" charset="0"/>
              <a:buChar char="•"/>
            </a:pPr>
            <a:r>
              <a:rPr lang="en-US" b="0" dirty="0"/>
              <a:t>Are there any utility conflicts?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How does the placement of the building thoughtfully consider building setbacks, building height and infill requirements recommended by the Secretary of the Interior for new buildings in historic districts (if applicable)?</a:t>
            </a:r>
          </a:p>
          <a:p>
            <a:pPr marL="171450" indent="-171450">
              <a:buFont typeface="Arial" panose="020B0604020202020204" pitchFamily="34" charset="0"/>
              <a:buChar char="•"/>
            </a:pPr>
            <a:r>
              <a:rPr lang="en-US" b="0" dirty="0"/>
              <a:t>Are there any significant site impacts that the committee should be aware of?</a:t>
            </a:r>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1042494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dirty="0"/>
              <a:t>Use this slide to summarize the requested tree removals/site impacts and the action taken by the Lakes, Vegetation &amp; Landscaping committee. Consider using an aerial image or tree survey (if available) to indicate their location on the site. Be prepared to answer questions justifying the tree removals. </a:t>
            </a:r>
          </a:p>
          <a:p>
            <a:endParaRPr lang="en-US" b="0"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98324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Although many details may still be unknown at this time, provide general information about the building design, including building height, and highlight at a high level how the design ties into the surrounding context. The information provided should fall within the purview of the Campus Master Plan (Urban Design Element). </a:t>
            </a:r>
          </a:p>
          <a:p>
            <a:endParaRPr lang="en-US" dirty="0"/>
          </a:p>
          <a:p>
            <a:r>
              <a:rPr lang="en-US" dirty="0"/>
              <a:t>Answer questions such as:</a:t>
            </a:r>
          </a:p>
          <a:p>
            <a:endParaRPr lang="en-US" dirty="0"/>
          </a:p>
          <a:p>
            <a:pPr marL="171450" indent="-171450">
              <a:buFont typeface="Arial" panose="020B0604020202020204" pitchFamily="34" charset="0"/>
              <a:buChar char="•"/>
            </a:pPr>
            <a:r>
              <a:rPr lang="en-US" dirty="0"/>
              <a:t>How does the new building or building addition relate to neighboring buildings? (Urban Design policy 1.2.5)</a:t>
            </a:r>
          </a:p>
          <a:p>
            <a:pPr marL="171450" indent="-171450">
              <a:buFont typeface="Arial" panose="020B0604020202020204" pitchFamily="34" charset="0"/>
              <a:buChar char="•"/>
            </a:pPr>
            <a:r>
              <a:rPr lang="en-US" dirty="0"/>
              <a:t>How does the project enhance the consistency of the campus fabric?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Does the project incorporate feedback received by the committee during the Programming phase?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*PROJECTS IN HISTORIC DISTRICT/HISTORIC IMPACT AREA and/or PROJECTS REHABILITATING A HISTORIC STRUCTURE</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How are the materials compatible with the neighboring buildings in color, scale and texture? *</a:t>
            </a:r>
          </a:p>
          <a:p>
            <a:pPr marL="171450" indent="-171450">
              <a:buFont typeface="Arial" panose="020B0604020202020204" pitchFamily="34" charset="0"/>
              <a:buChar char="•"/>
            </a:pPr>
            <a:r>
              <a:rPr lang="en-US" dirty="0"/>
              <a:t>What are the character defining features of the building subject to rehabilitation?*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significant changes will be made as part of the rehabilitation project?*</a:t>
            </a:r>
          </a:p>
          <a:p>
            <a:pPr marL="171450" indent="-171450">
              <a:buFont typeface="Arial" panose="020B0604020202020204" pitchFamily="34" charset="0"/>
              <a:buChar char="•"/>
            </a:pPr>
            <a:r>
              <a:rPr lang="en-US" dirty="0"/>
              <a:t>How does the building design incorporate feedback received from the PHB&amp;S committee during the programming phase?*</a:t>
            </a:r>
          </a:p>
          <a:p>
            <a:endParaRPr lang="en-US" b="1" dirty="0"/>
          </a:p>
        </p:txBody>
      </p:sp>
      <p:sp>
        <p:nvSpPr>
          <p:cNvPr id="4" name="Slide Number Placeholder 3"/>
          <p:cNvSpPr>
            <a:spLocks noGrp="1"/>
          </p:cNvSpPr>
          <p:nvPr>
            <p:ph type="sldNum" sz="quarter" idx="5"/>
          </p:nvPr>
        </p:nvSpPr>
        <p:spPr/>
        <p:txBody>
          <a:bodyPr/>
          <a:lstStyle/>
          <a:p>
            <a:fld id="{868EF2AF-BAFA-4256-97B2-8AFFF357D8B2}" type="slidenum">
              <a:rPr lang="en-US" smtClean="0"/>
              <a:t>7</a:t>
            </a:fld>
            <a:endParaRPr lang="en-US"/>
          </a:p>
        </p:txBody>
      </p:sp>
    </p:spTree>
    <p:extLst>
      <p:ext uri="{BB962C8B-B14F-4D97-AF65-F5344CB8AC3E}">
        <p14:creationId xmlns:p14="http://schemas.microsoft.com/office/powerpoint/2010/main" val="26984387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Provide information about the building design, including proposed materials and finishes. For rehabilitation projects, what interior features have been identified and how will the project comply with the Secretary of the Interior’s Standards for Rehabilitation? Answer questions such as: </a:t>
            </a:r>
          </a:p>
          <a:p>
            <a:endParaRPr lang="en-US" dirty="0"/>
          </a:p>
          <a:p>
            <a:pPr marL="171450" indent="-171450">
              <a:buFont typeface="Arial" panose="020B0604020202020204" pitchFamily="34" charset="0"/>
              <a:buChar char="•"/>
            </a:pPr>
            <a:r>
              <a:rPr lang="en-US" dirty="0"/>
              <a:t>How does the building design incorporate the character defining features of the surrounding historic buildings?</a:t>
            </a:r>
          </a:p>
          <a:p>
            <a:pPr marL="171450" indent="-171450">
              <a:buFont typeface="Arial" panose="020B0604020202020204" pitchFamily="34" charset="0"/>
              <a:buChar char="•"/>
            </a:pPr>
            <a:r>
              <a:rPr lang="en-US" dirty="0"/>
              <a:t>What materials will be used, and how are the materials compatible with the neighboring buildings in color, scale and texture? </a:t>
            </a:r>
          </a:p>
          <a:p>
            <a:pPr marL="171450" indent="-171450">
              <a:buFont typeface="Arial" panose="020B0604020202020204" pitchFamily="34" charset="0"/>
              <a:buChar char="•"/>
            </a:pPr>
            <a:r>
              <a:rPr lang="en-US" dirty="0"/>
              <a:t>How does the rehabilitation project retain and preserve interior spaces, features and finishes that are important in defining the overall historic character of the building?</a:t>
            </a:r>
          </a:p>
          <a:p>
            <a:pPr marL="171450" indent="-171450">
              <a:buFont typeface="Arial" panose="020B0604020202020204" pitchFamily="34" charset="0"/>
              <a:buChar char="•"/>
            </a:pPr>
            <a:r>
              <a:rPr lang="en-US" dirty="0"/>
              <a:t>What significant changes will be made as part of the rehabilitation project?</a:t>
            </a:r>
          </a:p>
          <a:p>
            <a:pPr marL="171450" indent="-171450">
              <a:buFont typeface="Arial" panose="020B0604020202020204" pitchFamily="34" charset="0"/>
              <a:buChar char="•"/>
            </a:pPr>
            <a:r>
              <a:rPr lang="en-US" dirty="0"/>
              <a:t>How will interior features be protected during construction?</a:t>
            </a:r>
          </a:p>
          <a:p>
            <a:pPr marL="171450" indent="-171450">
              <a:buFont typeface="Arial" panose="020B0604020202020204" pitchFamily="34" charset="0"/>
              <a:buChar char="•"/>
            </a:pPr>
            <a:r>
              <a:rPr lang="en-US" dirty="0"/>
              <a:t>How does the building design incorporate feedback received from the committee during the ASD phase?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48653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highlight the sustainability initiatives of the project. Answer questions such as:</a:t>
            </a:r>
            <a:br>
              <a:rPr lang="en-US" dirty="0"/>
            </a:br>
            <a:endParaRPr lang="en-US" dirty="0"/>
          </a:p>
          <a:p>
            <a:pPr marL="171450" indent="-171450">
              <a:buFont typeface="Arial" panose="020B0604020202020204" pitchFamily="34" charset="0"/>
              <a:buChar char="•"/>
            </a:pPr>
            <a:r>
              <a:rPr lang="en-US" dirty="0"/>
              <a:t>Is the project pursuing a Green Building Certification? (LEED, Green Globes, SITES)</a:t>
            </a:r>
          </a:p>
          <a:p>
            <a:pPr marL="171450" indent="-171450">
              <a:buFont typeface="Arial" panose="020B0604020202020204" pitchFamily="34" charset="0"/>
              <a:buChar char="•"/>
            </a:pPr>
            <a:r>
              <a:rPr lang="en-US" dirty="0"/>
              <a:t>What stormwater features will the project be implementing? LID?</a:t>
            </a:r>
          </a:p>
          <a:p>
            <a:pPr marL="171450" indent="-171450">
              <a:buFont typeface="Arial" panose="020B0604020202020204" pitchFamily="34" charset="0"/>
              <a:buChar char="•"/>
            </a:pPr>
            <a:r>
              <a:rPr lang="en-US" dirty="0"/>
              <a:t>Will the project be making any improvements to the site that have not yet been shared with the committee?</a:t>
            </a:r>
          </a:p>
          <a:p>
            <a:pPr marL="171450" indent="-171450">
              <a:buFont typeface="Arial" panose="020B0604020202020204" pitchFamily="34" charset="0"/>
              <a:buChar char="•"/>
            </a:pPr>
            <a:endParaRPr lang="en-US" dirty="0"/>
          </a:p>
          <a:p>
            <a:pPr marL="0" indent="0">
              <a:buFont typeface="Arial" panose="020B0604020202020204" pitchFamily="34" charset="0"/>
              <a:buNone/>
            </a:pPr>
            <a:r>
              <a:rPr lang="en-US" dirty="0"/>
              <a:t>Do not include this slide if your project is not pursuing a green building certification or does not have any initiatives to highlight.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90327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3912399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87379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42148036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6498475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2425774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42061298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40432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94231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89235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18166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71212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46762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03866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63329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26340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7623778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351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108175963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361950524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407752034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191004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635194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34001065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427915341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5377462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97529977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255433581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114923908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6950754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98419448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266059116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14652491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5538954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84332697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92165231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188832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88906425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80668680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96292962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7437432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3740321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80744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668566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592687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17911200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151660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874952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4255892723"/>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140450212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 id="2147483700" r:id="rId14"/>
    <p:sldLayoutId id="2147483701" r:id="rId15"/>
    <p:sldLayoutId id="2147483702" r:id="rId16"/>
    <p:sldLayoutId id="2147483703" r:id="rId17"/>
    <p:sldLayoutId id="2147483704" r:id="rId18"/>
    <p:sldLayoutId id="2147483705" r:id="rId19"/>
    <p:sldLayoutId id="2147483706" r:id="rId20"/>
    <p:sldLayoutId id="2147483707" r:id="rId21"/>
    <p:sldLayoutId id="2147483708" r:id="rId22"/>
    <p:sldLayoutId id="2147483709"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hyperlink" Target="https://pdc.ufl.edu/wp-content/uploads/2025/03/treemitigationpolicy.pdf" TargetMode="External"/><Relationship Id="rId3" Type="http://schemas.openxmlformats.org/officeDocument/2006/relationships/hyperlink" Target="https://facilities.ufl.edu/campus-planning/campus-master-plan/" TargetMode="External"/><Relationship Id="rId7" Type="http://schemas.openxmlformats.org/officeDocument/2006/relationships/hyperlink" Target="https://facilities.ufl.edu/wp-content/uploads/plan/Appendix.D.pdf"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campus-planning/campus-master-plan/landscape-master-plan/" TargetMode="External"/><Relationship Id="rId5" Type="http://schemas.openxmlformats.org/officeDocument/2006/relationships/hyperlink" Target="https://facilities.ufl.edu/wp-content/uploads/forms/standards/UFDesignGuidelines.pdf" TargetMode="External"/><Relationship Id="rId4" Type="http://schemas.openxmlformats.org/officeDocument/2006/relationships/hyperlink" Target="https://facilities.ufl.edu/wp-content/uploads/2024/01/Committee-Orientation-LUFPC_Updated.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LUFPC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SCHEMATIC DESIGN</a:t>
            </a:r>
          </a:p>
        </p:txBody>
      </p:sp>
    </p:spTree>
    <p:extLst>
      <p:ext uri="{BB962C8B-B14F-4D97-AF65-F5344CB8AC3E}">
        <p14:creationId xmlns:p14="http://schemas.microsoft.com/office/powerpoint/2010/main" val="4175007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17605" y="2381648"/>
            <a:ext cx="9523930" cy="644244"/>
          </a:xfrm>
        </p:spPr>
        <p:txBody>
          <a:bodyPr/>
          <a:lstStyle/>
          <a:p>
            <a:r>
              <a:rPr lang="en-US" sz="3200" b="0" dirty="0">
                <a:latin typeface="Gentona Bold"/>
              </a:rPr>
              <a:t>Example: Motion to forward the project to the VP for Construction, Facilities and Real Estate with a recommendation to approve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3362961"/>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sz="1800" dirty="0"/>
              <a:t>Use this template as a guide to build your presentation. Not all slides may be applicable to your project, and additional slides may still be needed.</a:t>
            </a:r>
            <a:br>
              <a:rPr lang="en-US" sz="1800" dirty="0"/>
            </a:br>
            <a:endParaRPr lang="en-US" sz="1800" dirty="0"/>
          </a:p>
          <a:p>
            <a:pPr marL="228600" indent="-219075">
              <a:buFont typeface="Arial" panose="020B0604020202020204" pitchFamily="34" charset="0"/>
              <a:buChar char="•"/>
            </a:pPr>
            <a:r>
              <a:rPr lang="en-US" sz="1800" dirty="0"/>
              <a:t>Read the suggestions in the ‘Notes’ section to help develop the content for each slide.</a:t>
            </a:r>
            <a:br>
              <a:rPr lang="en-US" sz="1800" dirty="0"/>
            </a:br>
            <a:endParaRPr lang="en-US" sz="1800" dirty="0"/>
          </a:p>
          <a:p>
            <a:pPr marL="228600" indent="-219075">
              <a:buFont typeface="Arial" panose="020B0604020202020204" pitchFamily="34" charset="0"/>
              <a:buChar char="•"/>
            </a:pPr>
            <a:r>
              <a:rPr lang="en-US" sz="1800" dirty="0"/>
              <a:t>During the </a:t>
            </a:r>
            <a:r>
              <a:rPr lang="en-US" sz="1800" dirty="0">
                <a:solidFill>
                  <a:srgbClr val="0020A5"/>
                </a:solidFill>
              </a:rPr>
              <a:t>Schematic Design</a:t>
            </a:r>
            <a:r>
              <a:rPr lang="en-US" sz="1800" dirty="0"/>
              <a:t> </a:t>
            </a:r>
            <a:r>
              <a:rPr lang="en-US" sz="1800" dirty="0">
                <a:solidFill>
                  <a:srgbClr val="0020A5"/>
                </a:solidFill>
              </a:rPr>
              <a:t>phase</a:t>
            </a:r>
            <a:r>
              <a:rPr lang="en-US" sz="1800" dirty="0"/>
              <a:t> of Major Projects, the committee is approving the general </a:t>
            </a:r>
            <a:r>
              <a:rPr lang="en-US" sz="1800" b="1" dirty="0"/>
              <a:t>building footprint </a:t>
            </a:r>
            <a:r>
              <a:rPr lang="en-US" sz="1800" dirty="0"/>
              <a:t>and </a:t>
            </a:r>
            <a:r>
              <a:rPr lang="en-US" sz="1800" b="1" dirty="0"/>
              <a:t>site layout</a:t>
            </a:r>
            <a:r>
              <a:rPr lang="en-US" sz="1800" dirty="0"/>
              <a:t>, as well as reviewing for </a:t>
            </a:r>
            <a:r>
              <a:rPr lang="en-US" sz="1800" b="1" dirty="0"/>
              <a:t>compliance</a:t>
            </a:r>
            <a:r>
              <a:rPr lang="en-US" sz="1800" dirty="0"/>
              <a:t> with the </a:t>
            </a:r>
            <a:r>
              <a:rPr lang="en-US" sz="1800" b="1" dirty="0"/>
              <a:t>Campus Master Plan</a:t>
            </a:r>
            <a:r>
              <a:rPr lang="en-US" sz="1800" dirty="0"/>
              <a:t>.</a:t>
            </a:r>
            <a:br>
              <a:rPr lang="en-US" sz="1800" dirty="0"/>
            </a:br>
            <a:endParaRPr lang="en-US" sz="1800" dirty="0"/>
          </a:p>
          <a:p>
            <a:pPr marL="228600" indent="-219075">
              <a:buFont typeface="Arial" panose="020B0604020202020204" pitchFamily="34" charset="0"/>
              <a:buChar char="•"/>
            </a:pPr>
            <a:r>
              <a:rPr lang="en-US" sz="1800" dirty="0"/>
              <a:t>Throughout the template, refer the resources below to assist with answering questions:</a:t>
            </a:r>
            <a:br>
              <a:rPr lang="en-US" dirty="0"/>
            </a:br>
            <a:endParaRPr lang="en-US" dirty="0"/>
          </a:p>
          <a:p>
            <a:pPr marL="179388" lvl="4" indent="0">
              <a:buNone/>
            </a:pPr>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5D84657D-B438-7C98-CAC9-5A683364A0F6}"/>
              </a:ext>
            </a:extLst>
          </p:cNvPr>
          <p:cNvGraphicFramePr>
            <a:graphicFrameLocks noGrp="1"/>
          </p:cNvGraphicFramePr>
          <p:nvPr>
            <p:extLst>
              <p:ext uri="{D42A27DB-BD31-4B8C-83A1-F6EECF244321}">
                <p14:modId xmlns:p14="http://schemas.microsoft.com/office/powerpoint/2010/main" val="4041794075"/>
              </p:ext>
            </p:extLst>
          </p:nvPr>
        </p:nvGraphicFramePr>
        <p:xfrm>
          <a:off x="446267" y="5156175"/>
          <a:ext cx="8848204" cy="1112520"/>
        </p:xfrm>
        <a:graphic>
          <a:graphicData uri="http://schemas.openxmlformats.org/drawingml/2006/table">
            <a:tbl>
              <a:tblPr firstRow="1" bandRow="1">
                <a:tableStyleId>{5C22544A-7EE6-4342-B048-85BDC9FD1C3A}</a:tableStyleId>
              </a:tblPr>
              <a:tblGrid>
                <a:gridCol w="4424102">
                  <a:extLst>
                    <a:ext uri="{9D8B030D-6E8A-4147-A177-3AD203B41FA5}">
                      <a16:colId xmlns:a16="http://schemas.microsoft.com/office/drawing/2014/main" val="250796856"/>
                    </a:ext>
                  </a:extLst>
                </a:gridCol>
                <a:gridCol w="4424102">
                  <a:extLst>
                    <a:ext uri="{9D8B030D-6E8A-4147-A177-3AD203B41FA5}">
                      <a16:colId xmlns:a16="http://schemas.microsoft.com/office/drawing/2014/main" val="1668146791"/>
                    </a:ext>
                  </a:extLst>
                </a:gridCol>
              </a:tblGrid>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3">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4">
                            <a:extLst>
                              <a:ext uri="{A12FA001-AC4F-418D-AE19-62706E023703}">
                                <ahyp:hlinkClr xmlns:ahyp="http://schemas.microsoft.com/office/drawing/2018/hyperlinkcolor" val="tx"/>
                              </a:ext>
                            </a:extLst>
                          </a:hlinkClick>
                        </a:rPr>
                        <a:t>About the Land Use &amp; Facilities Planning Committee</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2715470"/>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5">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6">
                            <a:extLst>
                              <a:ext uri="{A12FA001-AC4F-418D-AE19-62706E023703}">
                                <ahyp:hlinkClr xmlns:ahyp="http://schemas.microsoft.com/office/drawing/2018/hyperlinkcolor" val="tx"/>
                              </a:ext>
                            </a:extLst>
                          </a:hlinkClick>
                        </a:rPr>
                        <a:t>Landscape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2376055"/>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7">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7938" lvl="3" indent="-285750">
                        <a:buFont typeface="Arial" panose="020B0604020202020204" pitchFamily="34" charset="0"/>
                        <a:buChar char="•"/>
                      </a:pPr>
                      <a:r>
                        <a:rPr lang="en-US" sz="1400">
                          <a:solidFill>
                            <a:srgbClr val="0020A5"/>
                          </a:solidFill>
                          <a:hlinkClick r:id="rId8">
                            <a:extLst>
                              <a:ext uri="{A12FA001-AC4F-418D-AE19-62706E023703}">
                                <ahyp:hlinkClr xmlns:ahyp="http://schemas.microsoft.com/office/drawing/2018/hyperlinkcolor" val="tx"/>
                              </a:ext>
                            </a:extLst>
                          </a:hlinkClick>
                        </a:rPr>
                        <a:t>Tree Mitigation Policy</a:t>
                      </a:r>
                      <a:endParaRPr lang="en-US" sz="1400" dirty="0">
                        <a:solidFill>
                          <a:srgbClr val="0020A5"/>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2389595"/>
                  </a:ext>
                </a:extLst>
              </a:tr>
            </a:tbl>
          </a:graphicData>
        </a:graphic>
      </p:graphicFrame>
    </p:spTree>
    <p:extLst>
      <p:ext uri="{BB962C8B-B14F-4D97-AF65-F5344CB8AC3E}">
        <p14:creationId xmlns:p14="http://schemas.microsoft.com/office/powerpoint/2010/main" val="1806836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site was selected because..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Committee History</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8" y="2375497"/>
            <a:ext cx="5827071" cy="3865563"/>
          </a:xfrm>
        </p:spPr>
        <p:txBody>
          <a:bodyPr/>
          <a:lstStyle/>
          <a:p>
            <a:pPr marL="228600" indent="-219075">
              <a:spcAft>
                <a:spcPts val="1000"/>
              </a:spcAft>
              <a:buFont typeface="Arial" panose="020B0604020202020204" pitchFamily="34" charset="0"/>
              <a:buChar char="•"/>
            </a:pPr>
            <a:r>
              <a:rPr lang="en-US" i="1" dirty="0"/>
              <a:t>Example</a:t>
            </a:r>
            <a:r>
              <a:rPr lang="en-US" dirty="0"/>
              <a:t>: </a:t>
            </a:r>
            <a:br>
              <a:rPr lang="en-US" dirty="0"/>
            </a:br>
            <a:br>
              <a:rPr lang="en-US" dirty="0"/>
            </a:br>
            <a:r>
              <a:rPr lang="en-US" dirty="0"/>
              <a:t>Attended the </a:t>
            </a:r>
            <a:r>
              <a:rPr lang="en-US" dirty="0">
                <a:solidFill>
                  <a:srgbClr val="FA4616"/>
                </a:solidFill>
              </a:rPr>
              <a:t>Lakes, Vegetation &amp; Landscaping </a:t>
            </a:r>
            <a:r>
              <a:rPr lang="en-US" dirty="0"/>
              <a:t>Meeting on MM/DD/YY and on MM/DD/YY</a:t>
            </a:r>
          </a:p>
          <a:p>
            <a:pPr marL="398463" lvl="1" indent="-219075">
              <a:spcAft>
                <a:spcPts val="1000"/>
              </a:spcAft>
            </a:pPr>
            <a:r>
              <a:rPr lang="en-US" dirty="0"/>
              <a:t>At the ASD phase, the committee discussed the proposed site plan and tree removals</a:t>
            </a:r>
          </a:p>
          <a:p>
            <a:pPr marL="398463" lvl="1" indent="-219075">
              <a:spcAft>
                <a:spcPts val="1000"/>
              </a:spcAft>
            </a:pPr>
            <a:r>
              <a:rPr lang="en-US" dirty="0"/>
              <a:t>Committee made a motion to </a:t>
            </a:r>
            <a:r>
              <a:rPr lang="en-US" b="1" dirty="0"/>
              <a:t>approve</a:t>
            </a:r>
            <a:r>
              <a:rPr lang="en-US" dirty="0"/>
              <a:t> the project as presented</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93804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Plan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4366972" cy="3865563"/>
          </a:xfrm>
        </p:spPr>
        <p:txBody>
          <a:bodyPr/>
          <a:lstStyle/>
          <a:p>
            <a:pPr marL="228600" indent="-219075">
              <a:spcAft>
                <a:spcPts val="1000"/>
              </a:spcAft>
              <a:buFont typeface="Arial" panose="020B0604020202020204" pitchFamily="34" charset="0"/>
              <a:buChar char="•"/>
            </a:pPr>
            <a:r>
              <a:rPr lang="en-US" dirty="0"/>
              <a:t>Example: The placement for the building on the project site was determined by..</a:t>
            </a:r>
          </a:p>
          <a:p>
            <a:pPr marL="228600" indent="-219075">
              <a:spcAft>
                <a:spcPts val="1000"/>
              </a:spcAft>
              <a:buFont typeface="Arial" panose="020B0604020202020204" pitchFamily="34" charset="0"/>
              <a:buChar char="•"/>
            </a:pPr>
            <a:r>
              <a:rPr lang="en-US" dirty="0"/>
              <a:t>Example: The site layout is cohesive with surrounding areas because..	</a:t>
            </a:r>
          </a:p>
          <a:p>
            <a:pPr marL="228600" indent="-219075">
              <a:spcAft>
                <a:spcPts val="1000"/>
              </a:spcAft>
              <a:buFont typeface="Arial" panose="020B0604020202020204" pitchFamily="34" charset="0"/>
              <a:buChar char="•"/>
            </a:pPr>
            <a:r>
              <a:rPr lang="en-US" dirty="0"/>
              <a:t>Example: Stormwater will be addressed by..</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68767" y="1651828"/>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the site plan</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106725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Tree Impact Summary</a:t>
            </a:r>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30" y="2730500"/>
            <a:ext cx="3000414" cy="3865563"/>
          </a:xfrm>
        </p:spPr>
        <p:txBody>
          <a:bodyPr/>
          <a:lstStyle/>
          <a:p>
            <a:pPr marL="228600" indent="-219075">
              <a:spcAft>
                <a:spcPts val="1000"/>
              </a:spcAft>
              <a:buFont typeface="Arial" panose="020B0604020202020204" pitchFamily="34" charset="0"/>
              <a:buChar char="•"/>
            </a:pPr>
            <a:r>
              <a:rPr lang="en-US" dirty="0"/>
              <a:t>Example: At their meeting on MM/DD/YY, the Lakes, Vegetation &amp; Landscaping Committee approved the removal of..</a:t>
            </a:r>
          </a:p>
          <a:p>
            <a:pPr marL="228600" indent="-219075">
              <a:spcAft>
                <a:spcPts val="1000"/>
              </a:spcAft>
              <a:buFont typeface="Arial" panose="020B0604020202020204" pitchFamily="34" charset="0"/>
              <a:buChar char="•"/>
            </a:pPr>
            <a:r>
              <a:rPr lang="en-US" dirty="0"/>
              <a:t>Example: No trees proposed for removal are heritage trees</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
        <p:nvSpPr>
          <p:cNvPr id="4" name="Text Placeholder 3">
            <a:extLst>
              <a:ext uri="{FF2B5EF4-FFF2-40B4-BE49-F238E27FC236}">
                <a16:creationId xmlns:a16="http://schemas.microsoft.com/office/drawing/2014/main" id="{3EC85B9F-189F-9725-0620-9C0873A8B917}"/>
              </a:ext>
            </a:extLst>
          </p:cNvPr>
          <p:cNvSpPr>
            <a:spLocks noGrp="1"/>
          </p:cNvSpPr>
          <p:nvPr>
            <p:ph type="body" sz="quarter" idx="20"/>
          </p:nvPr>
        </p:nvSpPr>
        <p:spPr>
          <a:xfrm>
            <a:off x="4592465" y="1498147"/>
            <a:ext cx="645021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images of the trees and their locations on the project site.</a:t>
            </a:r>
          </a:p>
          <a:p>
            <a:pPr marL="9525" algn="ctr"/>
            <a:endParaRPr lang="en-US" i="1" dirty="0">
              <a:solidFill>
                <a:srgbClr val="FA4616"/>
              </a:solidFill>
            </a:endParaRPr>
          </a:p>
          <a:p>
            <a:pPr marL="9525" algn="ctr"/>
            <a:r>
              <a:rPr lang="en-US" sz="1600" i="1" dirty="0">
                <a:solidFill>
                  <a:srgbClr val="FA4616"/>
                </a:solidFill>
              </a:rPr>
              <a:t>*Note: This may require more than one slide</a:t>
            </a:r>
            <a:endParaRPr lang="en-US" sz="1600" dirty="0"/>
          </a:p>
        </p:txBody>
      </p:sp>
    </p:spTree>
    <p:extLst>
      <p:ext uri="{BB962C8B-B14F-4D97-AF65-F5344CB8AC3E}">
        <p14:creationId xmlns:p14="http://schemas.microsoft.com/office/powerpoint/2010/main" val="17778395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Example: The building will be three stories tall and will relate to neighboring buildings by..</a:t>
            </a:r>
          </a:p>
          <a:p>
            <a:pPr marL="228600" indent="-219075">
              <a:spcAft>
                <a:spcPts val="1000"/>
              </a:spcAft>
              <a:buFont typeface="Arial" panose="020B0604020202020204" pitchFamily="34" charset="0"/>
              <a:buChar char="•"/>
            </a:pPr>
            <a:r>
              <a:rPr lang="en-US" dirty="0"/>
              <a:t>Example: The PHB&amp;S committee was concerned that the character defining arched entryway would be impacted by the rehabilitation project, and the design team modified the design ensure it would be preserved.*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 rendering or examples of materials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417829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Building Design</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a:xfrm>
            <a:off x="243529" y="2730500"/>
            <a:ext cx="4665927" cy="3865563"/>
          </a:xfrm>
        </p:spPr>
        <p:txBody>
          <a:bodyPr/>
          <a:lstStyle/>
          <a:p>
            <a:pPr marL="228600" indent="-219075">
              <a:spcAft>
                <a:spcPts val="1000"/>
              </a:spcAft>
              <a:buFont typeface="Arial" panose="020B0604020202020204" pitchFamily="34" charset="0"/>
              <a:buChar char="•"/>
            </a:pPr>
            <a:r>
              <a:rPr lang="en-US" dirty="0"/>
              <a:t>Provide more details about the building design, if needed.</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5116287" y="1651828"/>
            <a:ext cx="6502690"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additional building renderings</a:t>
            </a:r>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082774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Sustainability</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will be pursuing LEED Gold</a:t>
            </a:r>
          </a:p>
          <a:p>
            <a:pPr marL="228600" indent="-219075">
              <a:spcAft>
                <a:spcPts val="1000"/>
              </a:spcAft>
              <a:buFont typeface="Arial" panose="020B0604020202020204" pitchFamily="34" charset="0"/>
              <a:buChar char="•"/>
            </a:pPr>
            <a:r>
              <a:rPr lang="en-US" dirty="0"/>
              <a:t>Example: The project will be incorporating LID practices such as..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186239966"/>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cb0f7fe-0bfb-4d31-ac8d-0fccf2d4a5cf" xsi:nil="true"/>
    <lcf76f155ced4ddcb4097134ff3c332f xmlns="f8bdf261-60f0-427e-a991-f94c0f48b8b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D37F1C3C87FA4F80D6A76CE742D447" ma:contentTypeVersion="12" ma:contentTypeDescription="Create a new document." ma:contentTypeScope="" ma:versionID="6ab152f5e6f05852f4ee9b4c59119163">
  <xsd:schema xmlns:xsd="http://www.w3.org/2001/XMLSchema" xmlns:xs="http://www.w3.org/2001/XMLSchema" xmlns:p="http://schemas.microsoft.com/office/2006/metadata/properties" xmlns:ns2="f8bdf261-60f0-427e-a991-f94c0f48b8b9" xmlns:ns3="4cb0f7fe-0bfb-4d31-ac8d-0fccf2d4a5cf" targetNamespace="http://schemas.microsoft.com/office/2006/metadata/properties" ma:root="true" ma:fieldsID="a901fac0ec7628c2ef25aa761c29c7db" ns2:_="" ns3:_="">
    <xsd:import namespace="f8bdf261-60f0-427e-a991-f94c0f48b8b9"/>
    <xsd:import namespace="4cb0f7fe-0bfb-4d31-ac8d-0fccf2d4a5c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bdf261-60f0-427e-a991-f94c0f48b8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cb0f7fe-0bfb-4d31-ac8d-0fccf2d4a5c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5b9094f-65d3-4d41-a33b-c3e9546bfec7}" ma:internalName="TaxCatchAll" ma:showField="CatchAllData" ma:web="4cb0f7fe-0bfb-4d31-ac8d-0fccf2d4a5c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4BC4C9-2042-48F2-97E6-C25EE3D6B446}">
  <ds:schemaRefs>
    <ds:schemaRef ds:uri="http://schemas.microsoft.com/sharepoint/v3/contenttype/forms"/>
  </ds:schemaRefs>
</ds:datastoreItem>
</file>

<file path=customXml/itemProps2.xml><?xml version="1.0" encoding="utf-8"?>
<ds:datastoreItem xmlns:ds="http://schemas.openxmlformats.org/officeDocument/2006/customXml" ds:itemID="{9EA67B7F-B5A4-4A12-BCE5-2BF5C47CD606}">
  <ds:schemaRefs>
    <ds:schemaRef ds:uri="http://schemas.microsoft.com/office/2006/metadata/properties"/>
    <ds:schemaRef ds:uri="http://schemas.microsoft.com/office/infopath/2007/PartnerControls"/>
    <ds:schemaRef ds:uri="4cb0f7fe-0bfb-4d31-ac8d-0fccf2d4a5cf"/>
    <ds:schemaRef ds:uri="f8bdf261-60f0-427e-a991-f94c0f48b8b9"/>
  </ds:schemaRefs>
</ds:datastoreItem>
</file>

<file path=customXml/itemProps3.xml><?xml version="1.0" encoding="utf-8"?>
<ds:datastoreItem xmlns:ds="http://schemas.openxmlformats.org/officeDocument/2006/customXml" ds:itemID="{76E0DA53-9A39-4065-8D85-564B21D1D2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8bdf261-60f0-427e-a991-f94c0f48b8b9"/>
    <ds:schemaRef ds:uri="4cb0f7fe-0bfb-4d31-ac8d-0fccf2d4a5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2671</TotalTime>
  <Words>1404</Words>
  <Application>Microsoft Office PowerPoint</Application>
  <PresentationFormat>Widescreen</PresentationFormat>
  <Paragraphs>120</Paragraphs>
  <Slides>10</Slides>
  <Notes>9</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10</vt:i4>
      </vt:variant>
    </vt:vector>
  </HeadingPairs>
  <TitlesOfParts>
    <vt:vector size="29"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Hall,Adam J</cp:lastModifiedBy>
  <cp:revision>40</cp:revision>
  <dcterms:created xsi:type="dcterms:W3CDTF">2024-01-24T17:25:07Z</dcterms:created>
  <dcterms:modified xsi:type="dcterms:W3CDTF">2025-08-21T19:26:46Z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0x01010025D37F1C3C87FA4F80D6A76CE742D447</vt:lpwstr>
  </property>
  <property fmtid="{D5CDD505-2E9C-101B-9397-08002B2CF9AE}" pid="3" name="MediaServiceImageTags">
    <vt:lpwstr/>
  </property>
</Properties>
</file>