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4"/>
  </p:notesMasterIdLst>
  <p:sldIdLst>
    <p:sldId id="358" r:id="rId6"/>
    <p:sldId id="353" r:id="rId7"/>
    <p:sldId id="348" r:id="rId8"/>
    <p:sldId id="373" r:id="rId9"/>
    <p:sldId id="359" r:id="rId10"/>
    <p:sldId id="360" r:id="rId11"/>
    <p:sldId id="361" r:id="rId12"/>
    <p:sldId id="3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CE1D1B-AF16-4667-8B31-AFD296D1BC1C}" v="1" dt="2025-08-18T19:10:10.5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973" autoAdjust="0"/>
  </p:normalViewPr>
  <p:slideViewPr>
    <p:cSldViewPr snapToGrid="0">
      <p:cViewPr varScale="1">
        <p:scale>
          <a:sx n="72" d="100"/>
          <a:sy n="72" d="100"/>
        </p:scale>
        <p:origin x="3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49CE1D1B-AF16-4667-8B31-AFD296D1BC1C}"/>
    <pc:docChg chg="modSld">
      <pc:chgData name="Hall,Adam J" userId="16a5f24c-f54c-4ade-8058-50534f5c3ffd" providerId="ADAL" clId="{49CE1D1B-AF16-4667-8B31-AFD296D1BC1C}" dt="2025-08-18T19:10:12.609" v="1" actId="1076"/>
      <pc:docMkLst>
        <pc:docMk/>
      </pc:docMkLst>
      <pc:sldChg chg="modSp mod">
        <pc:chgData name="Hall,Adam J" userId="16a5f24c-f54c-4ade-8058-50534f5c3ffd" providerId="ADAL" clId="{49CE1D1B-AF16-4667-8B31-AFD296D1BC1C}" dt="2025-08-18T19:10:12.609" v="1" actId="1076"/>
        <pc:sldMkLst>
          <pc:docMk/>
          <pc:sldMk cId="4272404040" sldId="372"/>
        </pc:sldMkLst>
        <pc:spChg chg="mod">
          <ac:chgData name="Hall,Adam J" userId="16a5f24c-f54c-4ade-8058-50534f5c3ffd" providerId="ADAL" clId="{49CE1D1B-AF16-4667-8B31-AFD296D1BC1C}" dt="2025-08-18T19:10:12.609"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so far.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r>
              <a:rPr lang="en-US" b="1" dirty="0"/>
              <a:t>** MANDATORY**</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an archaeologically sensitive area, or is there an archaeological site within the project boundary?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3296980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Briefly review the tree inventory, noting any heritage trees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Are there significant elevation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constraints should the committee be aware of that may impact the site or building design?</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166371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discuss any preliminary design considerations, although at this stage in the project, the committee is only approving the program.</a:t>
            </a:r>
            <a:br>
              <a:rPr lang="en-US" dirty="0"/>
            </a:br>
            <a:endParaRPr lang="en-US" dirty="0"/>
          </a:p>
          <a:p>
            <a:pPr marL="171450" indent="-171450">
              <a:buFont typeface="Arial" panose="020B0604020202020204" pitchFamily="34" charset="0"/>
              <a:buChar char="•"/>
            </a:pPr>
            <a:r>
              <a:rPr lang="en-US" dirty="0"/>
              <a:t>If the project is in the Historic District or is rehabilitating a historic structure, use this space to introduce anticipated changes, design strategies, and/or highlight historic features in the surrounding area that the project may incorporate. </a:t>
            </a:r>
          </a:p>
          <a:p>
            <a:pPr marL="171450" indent="-171450">
              <a:buFont typeface="Arial" panose="020B0604020202020204" pitchFamily="34" charset="0"/>
              <a:buChar char="•"/>
            </a:pPr>
            <a:r>
              <a:rPr lang="en-US" dirty="0"/>
              <a:t>If the project is implementing an initiative from the Landscape Master Plan, CALM Plan, Campus Trails Master Plan, or Lake Alice Watershed Management Plan, use this space to introduce compliance with that plan.</a:t>
            </a:r>
          </a:p>
          <a:p>
            <a:pPr marL="171450" indent="-171450">
              <a:buFont typeface="Arial" panose="020B0604020202020204" pitchFamily="34" charset="0"/>
              <a:buChar char="•"/>
            </a:pPr>
            <a:r>
              <a:rPr lang="en-US" dirty="0"/>
              <a:t>If there is anything else that the committee would benefit from knowing early in the project planning process, use this space to introduce the topic.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8</a:t>
            </a:fld>
            <a:endParaRPr lang="en-US"/>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pdc.ufl.edu/wp-content/uploads/2025/03/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Programming</a:t>
            </a:r>
            <a:r>
              <a:rPr lang="en-US" sz="1800" dirty="0"/>
              <a:t> </a:t>
            </a:r>
            <a:r>
              <a:rPr lang="en-US" sz="1800" dirty="0">
                <a:solidFill>
                  <a:srgbClr val="0020A5"/>
                </a:solidFill>
              </a:rPr>
              <a:t>phase</a:t>
            </a:r>
            <a:r>
              <a:rPr lang="en-US" sz="1800" dirty="0"/>
              <a:t> of Major Projects, the committee is approving the </a:t>
            </a:r>
            <a:r>
              <a:rPr lang="en-US" sz="1800" b="1" dirty="0"/>
              <a:t>project site</a:t>
            </a:r>
            <a:r>
              <a:rPr lang="en-US" sz="1800" dirty="0"/>
              <a:t>. </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3815146033"/>
              </p:ext>
            </p:extLst>
          </p:nvPr>
        </p:nvGraphicFramePr>
        <p:xfrm>
          <a:off x="446267" y="5048598"/>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938" lvl="3" indent="-285750">
                        <a:buFont typeface="Arial" panose="020B0604020202020204" pitchFamily="34" charset="0"/>
                        <a:buChar char="•"/>
                      </a:pPr>
                      <a:r>
                        <a:rPr lang="en-US" sz="1400">
                          <a:solidFill>
                            <a:srgbClr val="0020A5"/>
                          </a:solidFill>
                          <a:hlinkClick r:id="rId8">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a:t>
            </a:r>
          </a:p>
          <a:p>
            <a:pPr marL="398463" lvl="1" indent="-219075">
              <a:spcAft>
                <a:spcPts val="1000"/>
              </a:spcAft>
            </a:pPr>
            <a:r>
              <a:rPr lang="en-US" dirty="0"/>
              <a:t>Discussed site restraints, existing conditions and potential tree removals</a:t>
            </a:r>
          </a:p>
          <a:p>
            <a:pPr marL="398463" lvl="1" indent="-219075">
              <a:spcAft>
                <a:spcPts val="1000"/>
              </a:spcAft>
            </a:pPr>
            <a:r>
              <a:rPr lang="en-US" dirty="0"/>
              <a:t>Committee made a motion to </a:t>
            </a:r>
            <a:r>
              <a:rPr lang="en-US" b="1" dirty="0"/>
              <a:t>approve</a:t>
            </a:r>
            <a:r>
              <a:rPr lang="en-US" dirty="0"/>
              <a:t> the project site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Future Land Use designation of the site is ________, which is (or is not) compliant with the proposed project</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site currently has a concrete path, grass lawn area and asphalt parking area</a:t>
            </a:r>
          </a:p>
          <a:p>
            <a:pPr marL="228600" indent="-219075">
              <a:spcAft>
                <a:spcPts val="1000"/>
              </a:spcAft>
              <a:buFont typeface="Arial" panose="020B0604020202020204" pitchFamily="34" charset="0"/>
              <a:buChar char="•"/>
            </a:pPr>
            <a:r>
              <a:rPr lang="en-US" dirty="0"/>
              <a:t>Example: There is significant grade change from north to south</a:t>
            </a:r>
          </a:p>
          <a:p>
            <a:pPr marL="228600" indent="-219075">
              <a:spcAft>
                <a:spcPts val="1000"/>
              </a:spcAft>
              <a:buFont typeface="Arial" panose="020B0604020202020204" pitchFamily="34" charset="0"/>
              <a:buChar char="•"/>
            </a:pPr>
            <a:r>
              <a:rPr lang="en-US" dirty="0"/>
              <a:t>Example: The trees on site include..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of the site</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Preliminary Considerations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The project is in the campus historic district and the design must be compatible with the surrounding buildings.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64903" y="2703770"/>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D493AD-6F04-4A6E-86C9-04982C4808BB}">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2.xml><?xml version="1.0" encoding="utf-8"?>
<ds:datastoreItem xmlns:ds="http://schemas.openxmlformats.org/officeDocument/2006/customXml" ds:itemID="{7FBE1FF1-9F9A-45B9-9213-828010B35F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017E273-8968-4543-89E7-660A2344D7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3289</TotalTime>
  <Words>945</Words>
  <Application>Microsoft Office PowerPoint</Application>
  <PresentationFormat>Widescreen</PresentationFormat>
  <Paragraphs>87</Paragraphs>
  <Slides>8</Slides>
  <Notes>7</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8</vt:i4>
      </vt:variant>
    </vt:vector>
  </HeadingPairs>
  <TitlesOfParts>
    <vt:vector size="27"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32</cp:revision>
  <dcterms:created xsi:type="dcterms:W3CDTF">2024-01-23T16:54:58Z</dcterms:created>
  <dcterms:modified xsi:type="dcterms:W3CDTF">2025-08-21T19:26:10Z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