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8" r:id="rId5"/>
  </p:sldMasterIdLst>
  <p:notesMasterIdLst>
    <p:notesMasterId r:id="rId18"/>
  </p:notesMasterIdLst>
  <p:sldIdLst>
    <p:sldId id="360" r:id="rId6"/>
    <p:sldId id="373" r:id="rId7"/>
    <p:sldId id="348" r:id="rId8"/>
    <p:sldId id="378" r:id="rId9"/>
    <p:sldId id="374" r:id="rId10"/>
    <p:sldId id="375" r:id="rId11"/>
    <p:sldId id="379" r:id="rId12"/>
    <p:sldId id="363" r:id="rId13"/>
    <p:sldId id="361" r:id="rId14"/>
    <p:sldId id="377" r:id="rId15"/>
    <p:sldId id="364" r:id="rId16"/>
    <p:sldId id="3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9A810A-AA98-475E-B9EF-649EF3706513}" v="1" dt="2025-08-18T19:09:53.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909" autoAdjust="0"/>
  </p:normalViewPr>
  <p:slideViewPr>
    <p:cSldViewPr snapToGrid="0">
      <p:cViewPr varScale="1">
        <p:scale>
          <a:sx n="74" d="100"/>
          <a:sy n="74" d="100"/>
        </p:scale>
        <p:origin x="296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F59A810A-AA98-475E-B9EF-649EF3706513}"/>
    <pc:docChg chg="modSld">
      <pc:chgData name="Hall,Adam J" userId="16a5f24c-f54c-4ade-8058-50534f5c3ffd" providerId="ADAL" clId="{F59A810A-AA98-475E-B9EF-649EF3706513}" dt="2025-08-18T19:09:56.695" v="1" actId="1076"/>
      <pc:docMkLst>
        <pc:docMk/>
      </pc:docMkLst>
      <pc:sldChg chg="modSp mod">
        <pc:chgData name="Hall,Adam J" userId="16a5f24c-f54c-4ade-8058-50534f5c3ffd" providerId="ADAL" clId="{F59A810A-AA98-475E-B9EF-649EF3706513}" dt="2025-08-18T19:09:56.695" v="1" actId="1076"/>
        <pc:sldMkLst>
          <pc:docMk/>
          <pc:sldMk cId="4272404040" sldId="372"/>
        </pc:sldMkLst>
        <pc:spChg chg="mod">
          <ac:chgData name="Hall,Adam J" userId="16a5f24c-f54c-4ade-8058-50534f5c3ffd" providerId="ADAL" clId="{F59A810A-AA98-475E-B9EF-649EF3706513}" dt="2025-08-18T19:09:56.695"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DF4B5-DEC5-4157-A3D8-3F3CE87EB710}"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193A07-F86C-4DC5-BFB5-2C7AB2CE2750}" type="slidenum">
              <a:rPr lang="en-US" smtClean="0"/>
              <a:t>‹#›</a:t>
            </a:fld>
            <a:endParaRPr lang="en-US"/>
          </a:p>
        </p:txBody>
      </p:sp>
    </p:spTree>
    <p:extLst>
      <p:ext uri="{BB962C8B-B14F-4D97-AF65-F5344CB8AC3E}">
        <p14:creationId xmlns:p14="http://schemas.microsoft.com/office/powerpoint/2010/main" val="164296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What stormwater features will the project be implementing? LID?</a:t>
            </a:r>
          </a:p>
          <a:p>
            <a:pPr marL="171450" indent="-171450">
              <a:buFont typeface="Arial" panose="020B0604020202020204" pitchFamily="34" charset="0"/>
              <a:buChar char="•"/>
            </a:pPr>
            <a:r>
              <a:rPr lang="en-US" dirty="0"/>
              <a:t>Will the project be making any improvements to the site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scope of the project?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Provide the following information:</a:t>
            </a:r>
          </a:p>
          <a:p>
            <a:endParaRPr lang="en-US" dirty="0"/>
          </a:p>
          <a:p>
            <a:pPr marL="171450" indent="-171450">
              <a:buFont typeface="Arial" panose="020B0604020202020204" pitchFamily="34" charset="0"/>
              <a:buChar char="•"/>
            </a:pPr>
            <a:r>
              <a:rPr lang="en-US" dirty="0"/>
              <a:t>Date of the committee</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in the campus historic district, or historic impact area? Is the building on the national register, or contributing to the campus historic district?</a:t>
            </a:r>
          </a:p>
          <a:p>
            <a:pPr marL="171450" indent="-171450">
              <a:buFont typeface="Arial" panose="020B0604020202020204" pitchFamily="34" charset="0"/>
              <a:buChar char="•"/>
            </a:pPr>
            <a:r>
              <a:rPr lang="en-US" dirty="0"/>
              <a:t>Is it adjacent to a lake, pond, wetland, or conservation area?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conditions should the committee be aware of that influenced the site or building design?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980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site plan. Answer questions such as:</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will the site layout be cohesive with surrounding areas and existing pedestrian connections?</a:t>
            </a:r>
          </a:p>
          <a:p>
            <a:pPr marL="171450" indent="-171450">
              <a:buFont typeface="Arial" panose="020B0604020202020204" pitchFamily="34" charset="0"/>
              <a:buChar char="•"/>
            </a:pPr>
            <a:r>
              <a:rPr lang="en-US" b="0" dirty="0"/>
              <a:t>Are there any significant site impacts that the committee should be aware of?</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Use this slide to summarize the requested tree removals/site impacts and the action taken by the Lakes, Vegetation &amp; Landscaping committee. Consider using an aerial image or tree survey (if available) to indicate their location on the site. Be prepared to answer questions justifying the tree removals. </a:t>
            </a:r>
          </a:p>
          <a:p>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24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IF APPLICABLE, use this slide to briefly show the proposed Landscape Plan and the action taken by the Lakes, Vegetation and Landscaping Committee.</a:t>
            </a:r>
            <a:br>
              <a:rPr lang="en-US" dirty="0"/>
            </a:br>
            <a:endParaRPr lang="en-US" dirty="0"/>
          </a:p>
          <a:p>
            <a:pPr marL="0" indent="0">
              <a:buFont typeface="Arial" panose="020B0604020202020204" pitchFamily="34" charset="0"/>
              <a:buNone/>
            </a:pPr>
            <a:r>
              <a:rPr lang="en-US" dirty="0"/>
              <a:t>Only highlight the main points that the committee should be aware of (ex. a stormwater feature).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APPLICABLE, provide general information about the project design and highlight at a high level how the design ties into the surrounding context. The information provided should fall within the purview of the Campus Master Plan.</a:t>
            </a:r>
          </a:p>
          <a:p>
            <a:endParaRPr lang="en-US" dirty="0"/>
          </a:p>
          <a:p>
            <a:pPr marL="171450" indent="-171450">
              <a:buFont typeface="Arial" panose="020B0604020202020204" pitchFamily="34" charset="0"/>
              <a:buChar char="•"/>
            </a:pPr>
            <a:r>
              <a:rPr lang="en-US" dirty="0"/>
              <a:t>How does the project relate to neighboring structures? </a:t>
            </a:r>
          </a:p>
          <a:p>
            <a:pPr marL="171450" indent="-171450">
              <a:buFont typeface="Arial" panose="020B0604020202020204" pitchFamily="34" charset="0"/>
              <a:buChar char="•"/>
            </a:pPr>
            <a:r>
              <a:rPr lang="en-US" dirty="0"/>
              <a:t>How does the project enhance the consistency of the campus fabric?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project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information provided should fall within the purview of the Land Use &amp; Facilities Planning Committee and the Campus Master Plan.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1086879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122927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251653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3246019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854766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008874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2812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8050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0994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6674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775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3834629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59313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0472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342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60732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04439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5037037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602210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33513014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15723386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70537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1949631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14996148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8790173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5738164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5548072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694534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6328031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3406671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38138383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19955425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85512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18465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0794863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58968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478595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244205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799545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2115228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800617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4162078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158627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6918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45737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07003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2385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5981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3164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580957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614130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pdc.ufl.edu/wp-content/uploads/2025/03/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7.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MP10000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Tree>
    <p:extLst>
      <p:ext uri="{BB962C8B-B14F-4D97-AF65-F5344CB8AC3E}">
        <p14:creationId xmlns:p14="http://schemas.microsoft.com/office/powerpoint/2010/main" val="3670490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project,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additional content related to the project</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practices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83413" y="2511653"/>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103475277"/>
              </p:ext>
            </p:extLst>
          </p:nvPr>
        </p:nvGraphicFramePr>
        <p:xfrm>
          <a:off x="446266" y="4849792"/>
          <a:ext cx="10057302" cy="1112520"/>
        </p:xfrm>
        <a:graphic>
          <a:graphicData uri="http://schemas.openxmlformats.org/drawingml/2006/table">
            <a:tbl>
              <a:tblPr firstRow="1" bandRow="1">
                <a:tableStyleId>{5C22544A-7EE6-4342-B048-85BDC9FD1C3A}</a:tableStyleId>
              </a:tblPr>
              <a:tblGrid>
                <a:gridCol w="5028651">
                  <a:extLst>
                    <a:ext uri="{9D8B030D-6E8A-4147-A177-3AD203B41FA5}">
                      <a16:colId xmlns:a16="http://schemas.microsoft.com/office/drawing/2014/main" val="250796856"/>
                    </a:ext>
                  </a:extLst>
                </a:gridCol>
                <a:gridCol w="5028651">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938" lvl="3" indent="-285750">
                        <a:buFont typeface="Arial" panose="020B0604020202020204" pitchFamily="34" charset="0"/>
                        <a:buChar char="•"/>
                      </a:pPr>
                      <a:r>
                        <a:rPr lang="en-US" sz="1400">
                          <a:solidFill>
                            <a:srgbClr val="0020A5"/>
                          </a:solidFill>
                          <a:hlinkClick r:id="rId8">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180683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992437"/>
            <a:ext cx="5827071" cy="3865563"/>
          </a:xfrm>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4,000SF addition</a:t>
            </a:r>
          </a:p>
          <a:p>
            <a:pPr marL="228600" indent="-219075">
              <a:spcAft>
                <a:spcPts val="1000"/>
              </a:spcAft>
              <a:buFont typeface="Arial" panose="020B0604020202020204" pitchFamily="34" charset="0"/>
              <a:buChar char="•"/>
            </a:pPr>
            <a:r>
              <a:rPr lang="en-US" dirty="0"/>
              <a:t>Example: The purpose of the project is..</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375497"/>
            <a:ext cx="5827071" cy="3865563"/>
          </a:xfrm>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t>Attended the </a:t>
            </a:r>
            <a:r>
              <a:rPr lang="en-US" dirty="0">
                <a:solidFill>
                  <a:srgbClr val="FA4616"/>
                </a:solidFill>
              </a:rPr>
              <a:t>Lakes, Vegetation &amp; Landscaping </a:t>
            </a:r>
            <a:r>
              <a:rPr lang="en-US" dirty="0"/>
              <a:t>Meeting on MM/DD/YY </a:t>
            </a:r>
            <a:br>
              <a:rPr lang="en-US" dirty="0"/>
            </a:br>
            <a:br>
              <a:rPr lang="en-US" dirty="0"/>
            </a:br>
            <a:r>
              <a:rPr lang="en-US" dirty="0"/>
              <a:t>The committee discussed the project and tree removals</a:t>
            </a:r>
          </a:p>
          <a:p>
            <a:pPr marL="398463" lvl="1" indent="-219075">
              <a:spcAft>
                <a:spcPts val="1000"/>
              </a:spcAft>
            </a:pPr>
            <a:r>
              <a:rPr lang="en-US" dirty="0"/>
              <a:t>Committee made a motion to </a:t>
            </a:r>
            <a:r>
              <a:rPr lang="en-US" b="1" dirty="0"/>
              <a:t>approve</a:t>
            </a:r>
            <a:r>
              <a:rPr lang="en-US" dirty="0"/>
              <a:t> the project as presented</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 &amp; Conditions</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236469"/>
            <a:ext cx="5434973" cy="3865563"/>
          </a:xfrm>
        </p:spPr>
        <p:txBody>
          <a:bodyPr/>
          <a:lstStyle/>
          <a:p>
            <a:pPr marL="228600" indent="-219075">
              <a:spcAft>
                <a:spcPts val="1000"/>
              </a:spcAft>
              <a:buFont typeface="Arial" panose="020B0604020202020204" pitchFamily="34" charset="0"/>
              <a:buChar char="•"/>
            </a:pPr>
            <a:r>
              <a:rPr lang="en-US" sz="1800" dirty="0"/>
              <a:t>Example: Currently, the site is primarily used for..</a:t>
            </a:r>
          </a:p>
          <a:p>
            <a:pPr marL="228600" indent="-219075">
              <a:spcAft>
                <a:spcPts val="1000"/>
              </a:spcAft>
              <a:buFont typeface="Arial" panose="020B0604020202020204" pitchFamily="34" charset="0"/>
              <a:buChar char="•"/>
            </a:pPr>
            <a:r>
              <a:rPr lang="en-US" sz="1800" dirty="0"/>
              <a:t>Example: The buildings and land uses surrounding the site include..</a:t>
            </a:r>
          </a:p>
          <a:p>
            <a:pPr marL="228600" indent="-219075">
              <a:spcAft>
                <a:spcPts val="1000"/>
              </a:spcAft>
              <a:buFont typeface="Arial" panose="020B0604020202020204" pitchFamily="34" charset="0"/>
              <a:buChar char="•"/>
            </a:pPr>
            <a:r>
              <a:rPr lang="en-US" sz="1800" dirty="0"/>
              <a:t>Example: The project is in the historic impact area</a:t>
            </a:r>
          </a:p>
          <a:p>
            <a:pPr marL="228600" indent="-219075">
              <a:spcAft>
                <a:spcPts val="1000"/>
              </a:spcAft>
              <a:buFont typeface="Arial" panose="020B0604020202020204" pitchFamily="34" charset="0"/>
              <a:buChar char="•"/>
            </a:pPr>
            <a:r>
              <a:rPr lang="en-US" sz="1800" dirty="0"/>
              <a:t>Example: There are two heritage trees on site. </a:t>
            </a:r>
          </a:p>
          <a:p>
            <a:pPr marL="228600" indent="-219075">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6" name="Text Placeholder 3">
            <a:extLst>
              <a:ext uri="{FF2B5EF4-FFF2-40B4-BE49-F238E27FC236}">
                <a16:creationId xmlns:a16="http://schemas.microsoft.com/office/drawing/2014/main" id="{AFF179D8-5D3D-F390-3595-9C4D94C10E75}"/>
              </a:ext>
            </a:extLst>
          </p:cNvPr>
          <p:cNvSpPr txBox="1">
            <a:spLocks/>
          </p:cNvSpPr>
          <p:nvPr/>
        </p:nvSpPr>
        <p:spPr>
          <a:xfrm>
            <a:off x="5922029" y="1329099"/>
            <a:ext cx="5521325" cy="4944235"/>
          </a:xfrm>
          <a:prstGeom prst="rect">
            <a:avLst/>
          </a:prstGeom>
        </p:spPr>
        <p:txBody>
          <a:bodyPr vert="horz" lIns="0" tIns="0" rIns="0" bIns="0" rtlCol="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kern="1200">
                <a:solidFill>
                  <a:schemeClr val="tx1"/>
                </a:solidFill>
                <a:latin typeface="Gentona Book" pitchFamily="2" charset="77"/>
                <a:ea typeface="+mn-ea"/>
                <a:cs typeface="+mn-cs"/>
              </a:defRPr>
            </a:lvl1pPr>
            <a:lvl2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2pPr>
            <a:lvl3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3pPr>
            <a:lvl4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4pPr>
            <a:lvl5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photos of the project site and surrounding buildings/area</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Tree>
    <p:extLst>
      <p:ext uri="{BB962C8B-B14F-4D97-AF65-F5344CB8AC3E}">
        <p14:creationId xmlns:p14="http://schemas.microsoft.com/office/powerpoint/2010/main" val="302152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9525">
              <a:spcAft>
                <a:spcPts val="1000"/>
              </a:spcAft>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5152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At their meeting on MM/DD/YY, the Lakes, Vegetation &amp; Landscaping Committee approved the removal of..</a:t>
            </a:r>
          </a:p>
          <a:p>
            <a:pPr marL="228600" indent="-219075">
              <a:spcAft>
                <a:spcPts val="1000"/>
              </a:spcAft>
              <a:buFont typeface="Arial" panose="020B0604020202020204" pitchFamily="34" charset="0"/>
              <a:buChar char="•"/>
            </a:pPr>
            <a:r>
              <a:rPr lang="en-US" dirty="0"/>
              <a:t>Example: No trees proposed for removal are heritage trees</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4" name="Text Placeholder 3">
            <a:extLst>
              <a:ext uri="{FF2B5EF4-FFF2-40B4-BE49-F238E27FC236}">
                <a16:creationId xmlns:a16="http://schemas.microsoft.com/office/drawing/2014/main" id="{3EC85B9F-189F-9725-0620-9C0873A8B917}"/>
              </a:ext>
            </a:extLst>
          </p:cNvPr>
          <p:cNvSpPr>
            <a:spLocks noGrp="1"/>
          </p:cNvSpPr>
          <p:nvPr>
            <p:ph type="body" sz="quarter" idx="20"/>
          </p:nvPr>
        </p:nvSpPr>
        <p:spPr>
          <a:xfrm>
            <a:off x="4592465" y="1498147"/>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images of the trees and their locations on the project site.</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p:txBody>
      </p:sp>
    </p:spTree>
    <p:extLst>
      <p:ext uri="{BB962C8B-B14F-4D97-AF65-F5344CB8AC3E}">
        <p14:creationId xmlns:p14="http://schemas.microsoft.com/office/powerpoint/2010/main" val="205529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360283" cy="3865563"/>
          </a:xfrm>
        </p:spPr>
        <p:txBody>
          <a:bodyPr/>
          <a:lstStyle/>
          <a:p>
            <a:pPr marL="228600" indent="-219075">
              <a:spcAft>
                <a:spcPts val="1000"/>
              </a:spcAft>
              <a:buFont typeface="Arial" panose="020B0604020202020204" pitchFamily="34" charset="0"/>
              <a:buChar char="•"/>
            </a:pPr>
            <a:r>
              <a:rPr lang="en-US" dirty="0"/>
              <a:t>The Lakes, Vegetation &amp; Landscaping Committee reviewed and approved the proposed landscape plan.</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temporary building will relate to neighboring buildings by..</a:t>
            </a:r>
          </a:p>
          <a:p>
            <a:pPr marL="228600" indent="-219075">
              <a:spcAft>
                <a:spcPts val="1000"/>
              </a:spcAft>
              <a:buFont typeface="Arial" panose="020B0604020202020204" pitchFamily="34" charset="0"/>
              <a:buChar char="•"/>
            </a:pPr>
            <a:r>
              <a:rPr lang="en-US" dirty="0"/>
              <a:t>Example: The PHB&amp;S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graphics or photos related to the project</a:t>
            </a:r>
            <a:endParaRPr lang="en-US" sz="1800"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7015DA-956B-4271-AC34-6BF7405D9A98}">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2.xml><?xml version="1.0" encoding="utf-8"?>
<ds:datastoreItem xmlns:ds="http://schemas.openxmlformats.org/officeDocument/2006/customXml" ds:itemID="{AB746D04-2411-4D0B-937B-38C0BB88A4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66AEA8D-2CBA-471A-9C6B-A1F67356EF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TotalTime>
  <Words>1246</Words>
  <Application>Microsoft Office PowerPoint</Application>
  <PresentationFormat>Widescreen</PresentationFormat>
  <Paragraphs>120</Paragraphs>
  <Slides>12</Slides>
  <Notes>11</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12</vt:i4>
      </vt:variant>
    </vt:vector>
  </HeadingPairs>
  <TitlesOfParts>
    <vt:vector size="31"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MP10000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MP10000 CENTURY TOWER)</dc:title>
  <dc:creator>Mandell,Rachel C</dc:creator>
  <cp:lastModifiedBy>Hall,Adam J</cp:lastModifiedBy>
  <cp:revision>18</cp:revision>
  <dcterms:created xsi:type="dcterms:W3CDTF">2024-03-12T11:26:46Z</dcterms:created>
  <dcterms:modified xsi:type="dcterms:W3CDTF">2025-08-21T19:25:44Z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