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1"/>
  </p:notesMasterIdLst>
  <p:sldIdLst>
    <p:sldId id="358" r:id="rId3"/>
    <p:sldId id="353" r:id="rId4"/>
    <p:sldId id="348" r:id="rId5"/>
    <p:sldId id="373" r:id="rId6"/>
    <p:sldId id="359" r:id="rId7"/>
    <p:sldId id="360" r:id="rId8"/>
    <p:sldId id="361" r:id="rId9"/>
    <p:sldId id="3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4973" autoAdjust="0"/>
  </p:normalViewPr>
  <p:slideViewPr>
    <p:cSldViewPr snapToGrid="0">
      <p:cViewPr varScale="1">
        <p:scale>
          <a:sx n="119" d="100"/>
          <a:sy n="119" d="100"/>
        </p:scale>
        <p:origin x="41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53C81-74EF-4C31-A4DC-2AAABB4AFAD0}"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EF2AF-BAFA-4256-97B2-8AFFF357D8B2}" type="slidenum">
              <a:rPr lang="en-US" smtClean="0"/>
              <a:t>‹#›</a:t>
            </a:fld>
            <a:endParaRPr lang="en-US"/>
          </a:p>
        </p:txBody>
      </p:sp>
    </p:spTree>
    <p:extLst>
      <p:ext uri="{BB962C8B-B14F-4D97-AF65-F5344CB8AC3E}">
        <p14:creationId xmlns:p14="http://schemas.microsoft.com/office/powerpoint/2010/main" val="316393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2</a:t>
            </a:fld>
            <a:endParaRPr lang="en-US"/>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a:t>
            </a:r>
          </a:p>
          <a:p>
            <a:pPr marL="171450" indent="-171450">
              <a:buFont typeface="Arial" panose="020B0604020202020204" pitchFamily="34" charset="0"/>
              <a:buChar char="•"/>
            </a:pPr>
            <a:r>
              <a:rPr lang="en-US" dirty="0"/>
              <a:t>What are the program requirements? </a:t>
            </a:r>
          </a:p>
          <a:p>
            <a:pPr marL="171450" indent="-171450">
              <a:buFont typeface="Arial" panose="020B0604020202020204" pitchFamily="34" charset="0"/>
              <a:buChar char="•"/>
            </a:pPr>
            <a:r>
              <a:rPr lang="en-US" dirty="0"/>
              <a:t>Why is this a good location?</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feedback received by other committees so far. Provide the following information:</a:t>
            </a:r>
          </a:p>
          <a:p>
            <a:endParaRPr lang="en-US" dirty="0"/>
          </a:p>
          <a:p>
            <a:pPr marL="171450" indent="-171450">
              <a:buFont typeface="Arial" panose="020B0604020202020204" pitchFamily="34" charset="0"/>
              <a:buChar char="•"/>
            </a:pPr>
            <a:r>
              <a:rPr lang="en-US" dirty="0"/>
              <a:t>Date of the committee</a:t>
            </a:r>
          </a:p>
          <a:p>
            <a:pPr marL="171450" indent="-171450">
              <a:buFont typeface="Arial" panose="020B0604020202020204" pitchFamily="34" charset="0"/>
              <a:buChar char="•"/>
            </a:pPr>
            <a:r>
              <a:rPr lang="en-US" dirty="0"/>
              <a:t>Main talking points</a:t>
            </a:r>
          </a:p>
          <a:p>
            <a:pPr marL="171450" indent="-171450">
              <a:buFont typeface="Arial" panose="020B0604020202020204" pitchFamily="34" charset="0"/>
              <a:buChar char="•"/>
            </a:pPr>
            <a:r>
              <a:rPr lang="en-US" dirty="0"/>
              <a:t>Motion made by the committee</a:t>
            </a:r>
          </a:p>
        </p:txBody>
      </p:sp>
      <p:sp>
        <p:nvSpPr>
          <p:cNvPr id="4" name="Slide Number Placeholder 3"/>
          <p:cNvSpPr>
            <a:spLocks noGrp="1"/>
          </p:cNvSpPr>
          <p:nvPr>
            <p:ph type="sldNum" sz="quarter" idx="5"/>
          </p:nvPr>
        </p:nvSpPr>
        <p:spPr/>
        <p:txBody>
          <a:bodyPr/>
          <a:lstStyle/>
          <a:p>
            <a:fld id="{868EF2AF-BAFA-4256-97B2-8AFFF357D8B2}" type="slidenum">
              <a:rPr lang="en-US" smtClean="0"/>
              <a:t>4</a:t>
            </a:fld>
            <a:endParaRPr lang="en-US"/>
          </a:p>
        </p:txBody>
      </p:sp>
    </p:spTree>
    <p:extLst>
      <p:ext uri="{BB962C8B-B14F-4D97-AF65-F5344CB8AC3E}">
        <p14:creationId xmlns:p14="http://schemas.microsoft.com/office/powerpoint/2010/main" val="132311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indent="-171450">
              <a:buFont typeface="Arial" panose="020B0604020202020204" pitchFamily="34" charset="0"/>
              <a:buChar char="•"/>
            </a:pPr>
            <a:r>
              <a:rPr lang="en-US" dirty="0"/>
              <a:t>What is the Future Land Use Designation in the Campus Master Plan (refer to the Future Land Use map in the Future Land Use element of the Campus Master Plan)? </a:t>
            </a:r>
            <a:r>
              <a:rPr lang="en-US" b="1" dirty="0"/>
              <a:t>** MANDATORY**</a:t>
            </a:r>
          </a:p>
          <a:p>
            <a:pPr marL="171450" indent="-171450">
              <a:buFont typeface="Arial" panose="020B0604020202020204" pitchFamily="34" charset="0"/>
              <a:buChar char="•"/>
            </a:pPr>
            <a:r>
              <a:rPr lang="en-US" dirty="0"/>
              <a:t>What are the buildings and land uses surrounding the site? </a:t>
            </a:r>
          </a:p>
          <a:p>
            <a:pPr marL="171450" indent="-171450">
              <a:buFont typeface="Arial" panose="020B0604020202020204" pitchFamily="34" charset="0"/>
              <a:buChar char="•"/>
            </a:pPr>
            <a:r>
              <a:rPr lang="en-US" dirty="0"/>
              <a:t>Is the project in the campus historic district, or historic impact area?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in an archaeologically sensitive area, or is there an archaeological site within the project boundary? </a:t>
            </a:r>
          </a:p>
          <a:p>
            <a:pPr marL="171450" indent="-171450">
              <a:buFont typeface="Arial" panose="020B0604020202020204" pitchFamily="34" charset="0"/>
              <a:buChar char="•"/>
            </a:pPr>
            <a:r>
              <a:rPr lang="en-US" dirty="0"/>
              <a:t>Is it adjacent to a lake, pond, wetland, or conservation area? </a:t>
            </a:r>
          </a:p>
          <a:p>
            <a:pPr marL="171450" indent="-171450">
              <a:buFont typeface="Arial" panose="020B0604020202020204" pitchFamily="34" charset="0"/>
              <a:buChar char="•"/>
            </a:pPr>
            <a:r>
              <a:rPr lang="en-US" dirty="0"/>
              <a:t>What other features need to be shared with the committee about the context of the site? </a:t>
            </a:r>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3296980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this slide to provide an overview of the site’s existing conditions that may impact the building design and site layout. Answer questions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does the landscape of the site look like?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Briefly review the tree inventory, noting any heritage trees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Are there significant elevation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other site constraints should the committee be aware of that may impact the site or building design?</a:t>
            </a:r>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6</a:t>
            </a:fld>
            <a:endParaRPr lang="en-US"/>
          </a:p>
        </p:txBody>
      </p:sp>
    </p:spTree>
    <p:extLst>
      <p:ext uri="{BB962C8B-B14F-4D97-AF65-F5344CB8AC3E}">
        <p14:creationId xmlns:p14="http://schemas.microsoft.com/office/powerpoint/2010/main" val="166371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discuss any preliminary design considerations, although at this stage in the project, the committee is only approving the program.</a:t>
            </a:r>
            <a:br>
              <a:rPr lang="en-US" dirty="0"/>
            </a:br>
            <a:endParaRPr lang="en-US" dirty="0"/>
          </a:p>
          <a:p>
            <a:pPr marL="171450" indent="-171450">
              <a:buFont typeface="Arial" panose="020B0604020202020204" pitchFamily="34" charset="0"/>
              <a:buChar char="•"/>
            </a:pPr>
            <a:r>
              <a:rPr lang="en-US" dirty="0"/>
              <a:t>If the project is in the Historic District or is rehabilitating a historic structure, use this space to introduce anticipated changes, design strategies, and/or highlight historic features in the surrounding area that the project may incorporate. </a:t>
            </a:r>
          </a:p>
          <a:p>
            <a:pPr marL="171450" indent="-171450">
              <a:buFont typeface="Arial" panose="020B0604020202020204" pitchFamily="34" charset="0"/>
              <a:buChar char="•"/>
            </a:pPr>
            <a:r>
              <a:rPr lang="en-US" dirty="0"/>
              <a:t>If the project is implementing an initiative from the Landscape Master Plan, CALM Plan, Campus Trails Master Plan, or Lake Alice Watershed Management Plan, use this space to introduce compliance with that plan.</a:t>
            </a:r>
          </a:p>
          <a:p>
            <a:pPr marL="171450" indent="-171450">
              <a:buFont typeface="Arial" panose="020B0604020202020204" pitchFamily="34" charset="0"/>
              <a:buChar char="•"/>
            </a:pPr>
            <a:r>
              <a:rPr lang="en-US" dirty="0"/>
              <a:t>If there is anything else that the committee would benefit from knowing early in the project planning process, use this space to introduce the topic.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851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fld id="{868EF2AF-BAFA-4256-97B2-8AFFF357D8B2}" type="slidenum">
              <a:rPr lang="en-US" smtClean="0"/>
              <a:t>8</a:t>
            </a:fld>
            <a:endParaRPr lang="en-US"/>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3686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64288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4068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326504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510828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2302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54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09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947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327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10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2370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56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2426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324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8296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030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455521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1327032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191326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58054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08338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6761601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438589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903965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323607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267182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481008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6120502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5990001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3303635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9071638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80984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803514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679889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034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0097957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8807939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8174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6828518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84494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7589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01080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9630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5240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365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10101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2198964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55830229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chrome-extension://efaidnbmnnnibpcajpcglclefindmkaj/https:/facilities.ufl.edu/wp-content/uploads/committees/lvl/treemitigationpolicy.pdf" TargetMode="External"/><Relationship Id="rId3" Type="http://schemas.openxmlformats.org/officeDocument/2006/relationships/hyperlink" Target="https://facilities.ufl.edu/campus-planning/campus-master-plan/" TargetMode="External"/><Relationship Id="rId7" Type="http://schemas.openxmlformats.org/officeDocument/2006/relationships/hyperlink" Target="https://facilities.ufl.edu/wp-content/uploads/plan/Appendix.D.pdf"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campus-planning/campus-master-plan/landscape-master-plan/" TargetMode="External"/><Relationship Id="rId5" Type="http://schemas.openxmlformats.org/officeDocument/2006/relationships/hyperlink" Target="https://facilities.ufl.edu/wp-content/uploads/forms/standards/UFDesignGuidelines.pdf" TargetMode="External"/><Relationship Id="rId4" Type="http://schemas.openxmlformats.org/officeDocument/2006/relationships/hyperlink" Target="https://facilities.ufl.edu/wp-content/uploads/2024/01/Committee-Orientation-LUFPC_Updated.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LUFPC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PROGRAMMING</a:t>
            </a:r>
          </a:p>
        </p:txBody>
      </p:sp>
    </p:spTree>
    <p:extLst>
      <p:ext uri="{BB962C8B-B14F-4D97-AF65-F5344CB8AC3E}">
        <p14:creationId xmlns:p14="http://schemas.microsoft.com/office/powerpoint/2010/main" val="24358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3362961"/>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sz="1800" dirty="0"/>
              <a:t>Use this template as a guide to build your presentation. Not all slides may be applicable to your project, and additional slides may still be needed.</a:t>
            </a:r>
            <a:br>
              <a:rPr lang="en-US" sz="1800" dirty="0"/>
            </a:br>
            <a:endParaRPr lang="en-US" sz="1800" dirty="0"/>
          </a:p>
          <a:p>
            <a:pPr marL="228600" indent="-219075">
              <a:buFont typeface="Arial" panose="020B0604020202020204" pitchFamily="34" charset="0"/>
              <a:buChar char="•"/>
            </a:pPr>
            <a:r>
              <a:rPr lang="en-US" sz="1800" dirty="0"/>
              <a:t>Read the suggestions in the ‘Notes’ section to help develop the content for each slide.</a:t>
            </a:r>
            <a:br>
              <a:rPr lang="en-US" sz="1800" dirty="0"/>
            </a:br>
            <a:endParaRPr lang="en-US" sz="1800" dirty="0"/>
          </a:p>
          <a:p>
            <a:pPr marL="228600" indent="-219075">
              <a:buFont typeface="Arial" panose="020B0604020202020204" pitchFamily="34" charset="0"/>
              <a:buChar char="•"/>
            </a:pPr>
            <a:r>
              <a:rPr lang="en-US" sz="1800" dirty="0"/>
              <a:t>During the </a:t>
            </a:r>
            <a:r>
              <a:rPr lang="en-US" sz="1800" dirty="0">
                <a:solidFill>
                  <a:srgbClr val="0020A5"/>
                </a:solidFill>
              </a:rPr>
              <a:t>Programming</a:t>
            </a:r>
            <a:r>
              <a:rPr lang="en-US" sz="1800" dirty="0"/>
              <a:t> </a:t>
            </a:r>
            <a:r>
              <a:rPr lang="en-US" sz="1800" dirty="0">
                <a:solidFill>
                  <a:srgbClr val="0020A5"/>
                </a:solidFill>
              </a:rPr>
              <a:t>phase</a:t>
            </a:r>
            <a:r>
              <a:rPr lang="en-US" sz="1800" dirty="0"/>
              <a:t> of Major Projects, the committee is approving the </a:t>
            </a:r>
            <a:r>
              <a:rPr lang="en-US" sz="1800" b="1" dirty="0"/>
              <a:t>project site</a:t>
            </a:r>
            <a:r>
              <a:rPr lang="en-US" sz="1800" dirty="0"/>
              <a:t>. </a:t>
            </a:r>
            <a:br>
              <a:rPr lang="en-US" sz="1800" dirty="0"/>
            </a:br>
            <a:endParaRPr lang="en-US" sz="1800" dirty="0"/>
          </a:p>
          <a:p>
            <a:pPr marL="228600" indent="-219075">
              <a:buFont typeface="Arial" panose="020B0604020202020204" pitchFamily="34" charset="0"/>
              <a:buChar char="•"/>
            </a:pPr>
            <a:r>
              <a:rPr lang="en-US" sz="1800" dirty="0"/>
              <a:t>Throughout the template, refer the resources below to assist with answering questions:</a:t>
            </a:r>
            <a:br>
              <a:rPr lang="en-US" dirty="0"/>
            </a:br>
            <a:endParaRPr lang="en-US" dirty="0"/>
          </a:p>
          <a:p>
            <a:pPr marL="179388" lvl="4" indent="0">
              <a:buNone/>
            </a:pPr>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5D84657D-B438-7C98-CAC9-5A683364A0F6}"/>
              </a:ext>
            </a:extLst>
          </p:cNvPr>
          <p:cNvGraphicFramePr>
            <a:graphicFrameLocks noGrp="1"/>
          </p:cNvGraphicFramePr>
          <p:nvPr>
            <p:extLst>
              <p:ext uri="{D42A27DB-BD31-4B8C-83A1-F6EECF244321}">
                <p14:modId xmlns:p14="http://schemas.microsoft.com/office/powerpoint/2010/main" val="599793148"/>
              </p:ext>
            </p:extLst>
          </p:nvPr>
        </p:nvGraphicFramePr>
        <p:xfrm>
          <a:off x="446267" y="5048598"/>
          <a:ext cx="8848204" cy="1112520"/>
        </p:xfrm>
        <a:graphic>
          <a:graphicData uri="http://schemas.openxmlformats.org/drawingml/2006/table">
            <a:tbl>
              <a:tblPr firstRow="1" bandRow="1">
                <a:tableStyleId>{5C22544A-7EE6-4342-B048-85BDC9FD1C3A}</a:tableStyleId>
              </a:tblPr>
              <a:tblGrid>
                <a:gridCol w="4424102">
                  <a:extLst>
                    <a:ext uri="{9D8B030D-6E8A-4147-A177-3AD203B41FA5}">
                      <a16:colId xmlns:a16="http://schemas.microsoft.com/office/drawing/2014/main" val="250796856"/>
                    </a:ext>
                  </a:extLst>
                </a:gridCol>
                <a:gridCol w="4424102">
                  <a:extLst>
                    <a:ext uri="{9D8B030D-6E8A-4147-A177-3AD203B41FA5}">
                      <a16:colId xmlns:a16="http://schemas.microsoft.com/office/drawing/2014/main" val="166814679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3">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4">
                            <a:extLst>
                              <a:ext uri="{A12FA001-AC4F-418D-AE19-62706E023703}">
                                <ahyp:hlinkClr xmlns:ahyp="http://schemas.microsoft.com/office/drawing/2018/hyperlinkcolor" val="tx"/>
                              </a:ext>
                            </a:extLst>
                          </a:hlinkClick>
                        </a:rPr>
                        <a:t>About the Land Use &amp; Facilities Planning Committee</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71547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5">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6">
                            <a:extLst>
                              <a:ext uri="{A12FA001-AC4F-418D-AE19-62706E023703}">
                                <ahyp:hlinkClr xmlns:ahyp="http://schemas.microsoft.com/office/drawing/2018/hyperlinkcolor" val="tx"/>
                              </a:ext>
                            </a:extLst>
                          </a:hlinkClick>
                        </a:rPr>
                        <a:t>Landscape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37605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7">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8">
                            <a:extLst>
                              <a:ext uri="{A12FA001-AC4F-418D-AE19-62706E023703}">
                                <ahyp:hlinkClr xmlns:ahyp="http://schemas.microsoft.com/office/drawing/2018/hyperlinkcolor" val="tx"/>
                              </a:ext>
                            </a:extLst>
                          </a:hlinkClick>
                        </a:rPr>
                        <a:t>Tree Mitigation Policy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389595"/>
                  </a:ext>
                </a:extLst>
              </a:tr>
            </a:tbl>
          </a:graphicData>
        </a:graphic>
      </p:graphicFrame>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site was selected because..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Committee History</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i="1" dirty="0"/>
              <a:t>Example</a:t>
            </a:r>
            <a:r>
              <a:rPr lang="en-US" dirty="0"/>
              <a:t>: </a:t>
            </a:r>
            <a:br>
              <a:rPr lang="en-US" dirty="0"/>
            </a:br>
            <a:br>
              <a:rPr lang="en-US" dirty="0"/>
            </a:br>
            <a:r>
              <a:rPr lang="en-US" dirty="0"/>
              <a:t>Attended the </a:t>
            </a:r>
            <a:r>
              <a:rPr lang="en-US" dirty="0">
                <a:solidFill>
                  <a:srgbClr val="FA4616"/>
                </a:solidFill>
              </a:rPr>
              <a:t>Lakes, Vegetation &amp; Landscaping </a:t>
            </a:r>
            <a:r>
              <a:rPr lang="en-US" dirty="0"/>
              <a:t>Meeting on MM/DD/YY</a:t>
            </a:r>
          </a:p>
          <a:p>
            <a:pPr marL="398463" lvl="1" indent="-219075">
              <a:spcAft>
                <a:spcPts val="1000"/>
              </a:spcAft>
            </a:pPr>
            <a:r>
              <a:rPr lang="en-US" dirty="0"/>
              <a:t>Discussed site restraints, existing conditions and potential tree removals</a:t>
            </a:r>
          </a:p>
          <a:p>
            <a:pPr marL="398463" lvl="1" indent="-219075">
              <a:spcAft>
                <a:spcPts val="1000"/>
              </a:spcAft>
            </a:pPr>
            <a:r>
              <a:rPr lang="en-US" dirty="0"/>
              <a:t>Committee made a motion to </a:t>
            </a:r>
            <a:r>
              <a:rPr lang="en-US" b="1" dirty="0"/>
              <a:t>approve</a:t>
            </a:r>
            <a:r>
              <a:rPr lang="en-US" dirty="0"/>
              <a:t> the project site</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93804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Currently, the site is primarily used for..</a:t>
            </a:r>
          </a:p>
          <a:p>
            <a:pPr marL="228600" indent="-219075">
              <a:spcAft>
                <a:spcPts val="1000"/>
              </a:spcAft>
              <a:buFont typeface="Arial" panose="020B0604020202020204" pitchFamily="34" charset="0"/>
              <a:buChar char="•"/>
            </a:pPr>
            <a:r>
              <a:rPr lang="en-US" dirty="0"/>
              <a:t>Example: The Future Land Use designation of the site is ________, which is (or is not) compliant with the proposed project</a:t>
            </a:r>
          </a:p>
          <a:p>
            <a:pPr marL="228600" indent="-219075">
              <a:spcAft>
                <a:spcPts val="1000"/>
              </a:spcAft>
              <a:buFont typeface="Arial" panose="020B0604020202020204" pitchFamily="34" charset="0"/>
              <a:buChar char="•"/>
            </a:pPr>
            <a:r>
              <a:rPr lang="en-US" dirty="0"/>
              <a:t>Example: The buildings and land uses surrounding the site include..</a:t>
            </a:r>
          </a:p>
          <a:p>
            <a:pPr marL="228600" indent="-219075">
              <a:spcAft>
                <a:spcPts val="1000"/>
              </a:spcAft>
              <a:buFont typeface="Arial" panose="020B0604020202020204" pitchFamily="34" charset="0"/>
              <a:buChar char="•"/>
            </a:pPr>
            <a:r>
              <a:rPr lang="en-US" dirty="0"/>
              <a:t>Example: The site is in the historic impact area</a:t>
            </a:r>
          </a:p>
          <a:p>
            <a:pPr marL="228600" indent="-219075">
              <a:buFont typeface="Arial" panose="020B0604020202020204" pitchFamily="34" charset="0"/>
              <a:buChar char="•"/>
            </a:pPr>
            <a:endParaRPr lang="en-US" dirty="0"/>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closer view of the project's location, or a photo.</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02152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Conditions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site currently has a concrete path, grass lawn area and asphalt parking area</a:t>
            </a:r>
          </a:p>
          <a:p>
            <a:pPr marL="228600" indent="-219075">
              <a:spcAft>
                <a:spcPts val="1000"/>
              </a:spcAft>
              <a:buFont typeface="Arial" panose="020B0604020202020204" pitchFamily="34" charset="0"/>
              <a:buChar char="•"/>
            </a:pPr>
            <a:r>
              <a:rPr lang="en-US" dirty="0"/>
              <a:t>Example: There is significant grade change from north to south</a:t>
            </a:r>
          </a:p>
          <a:p>
            <a:pPr marL="228600" indent="-219075">
              <a:spcAft>
                <a:spcPts val="1000"/>
              </a:spcAft>
              <a:buFont typeface="Arial" panose="020B0604020202020204" pitchFamily="34" charset="0"/>
              <a:buChar char="•"/>
            </a:pPr>
            <a:r>
              <a:rPr lang="en-US" dirty="0"/>
              <a:t>Example: The trees on site include..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photos of the site</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6434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Preliminary Considerations</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site falls within the LMP Priority Project ‘Gator (Corner) Plaza’. The LMP project incorporates the four corners of the intersection into one civic square.</a:t>
            </a:r>
          </a:p>
          <a:p>
            <a:pPr marL="228600" indent="-219075">
              <a:spcAft>
                <a:spcPts val="1000"/>
              </a:spcAft>
              <a:buFont typeface="Arial" panose="020B0604020202020204" pitchFamily="34" charset="0"/>
              <a:buChar char="•"/>
            </a:pPr>
            <a:r>
              <a:rPr lang="en-US" dirty="0"/>
              <a:t>Example: The project is in the campus historic district and the design must be compatible with the surrounding buildings.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sz="1800"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3289</TotalTime>
  <Words>931</Words>
  <Application>Microsoft Office PowerPoint</Application>
  <PresentationFormat>Widescreen</PresentationFormat>
  <Paragraphs>87</Paragraphs>
  <Slides>8</Slides>
  <Notes>7</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8</vt:i4>
      </vt:variant>
    </vt:vector>
  </HeadingPairs>
  <TitlesOfParts>
    <vt:vector size="27"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31</cp:revision>
  <dcterms:created xsi:type="dcterms:W3CDTF">2024-01-23T16:54:58Z</dcterms:created>
  <dcterms:modified xsi:type="dcterms:W3CDTF">2024-04-02T12:00:01Z</dcterms:modified>
</cp:coreProperties>
</file>