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86" r:id="rId2"/>
  </p:sldMasterIdLst>
  <p:notesMasterIdLst>
    <p:notesMasterId r:id="rId10"/>
  </p:notesMasterIdLst>
  <p:sldIdLst>
    <p:sldId id="359" r:id="rId3"/>
    <p:sldId id="353" r:id="rId4"/>
    <p:sldId id="348" r:id="rId5"/>
    <p:sldId id="360" r:id="rId6"/>
    <p:sldId id="373" r:id="rId7"/>
    <p:sldId id="364" r:id="rId8"/>
    <p:sldId id="3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3" autoAdjust="0"/>
    <p:restoredTop sz="65756" autoAdjust="0"/>
  </p:normalViewPr>
  <p:slideViewPr>
    <p:cSldViewPr snapToGrid="0">
      <p:cViewPr varScale="1">
        <p:scale>
          <a:sx n="104" d="100"/>
          <a:sy n="104" d="100"/>
        </p:scale>
        <p:origin x="46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FC895-6887-4ABD-B0C0-331D61055E2E}"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CAEE4-8E09-46CF-A257-3FCFB4AD7B70}" type="slidenum">
              <a:rPr lang="en-US" smtClean="0"/>
              <a:t>‹#›</a:t>
            </a:fld>
            <a:endParaRPr lang="en-US"/>
          </a:p>
        </p:txBody>
      </p:sp>
    </p:spTree>
    <p:extLst>
      <p:ext uri="{BB962C8B-B14F-4D97-AF65-F5344CB8AC3E}">
        <p14:creationId xmlns:p14="http://schemas.microsoft.com/office/powerpoint/2010/main" val="2529726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and a summary of the previous committee meeting.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Is the project located in the Historic District or the Historic Impact Area? </a:t>
            </a:r>
            <a:r>
              <a:rPr lang="en-US" sz="1000" b="0" i="1" dirty="0">
                <a:solidFill>
                  <a:schemeClr val="tx2"/>
                </a:solidFill>
              </a:rPr>
              <a:t>**This question is MANDATORY if applicable to the project**</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a:t>
            </a:r>
          </a:p>
          <a:p>
            <a:pPr marL="171450" indent="-171450">
              <a:buFont typeface="Arial" panose="020B0604020202020204" pitchFamily="34" charset="0"/>
              <a:buChar char="•"/>
            </a:pPr>
            <a:r>
              <a:rPr lang="en-US" dirty="0"/>
              <a:t>Why is this a good location?</a:t>
            </a:r>
          </a:p>
          <a:p>
            <a:pPr marL="171450" indent="-171450">
              <a:buFont typeface="Arial" panose="020B0604020202020204" pitchFamily="34" charset="0"/>
              <a:buChar char="•"/>
            </a:pPr>
            <a:r>
              <a:rPr lang="en-US" b="1" dirty="0"/>
              <a:t>Provide the date the project last went before the committee, a short summary of the discussion, and the motion made</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proposed site plan. Be sure to discuss the ways the plan incorporated the feedback received from the committee during the Programming phase. Also discuss the ways in which the site conditions influenced the design. Answer questions such as: </a:t>
            </a:r>
          </a:p>
          <a:p>
            <a:endParaRPr lang="en-US" dirty="0"/>
          </a:p>
          <a:p>
            <a:pPr marL="171450" indent="-171450">
              <a:buFont typeface="Arial" panose="020B0604020202020204" pitchFamily="34" charset="0"/>
              <a:buChar char="•"/>
            </a:pPr>
            <a:r>
              <a:rPr lang="en-US" dirty="0"/>
              <a:t>How does the historic context of the site influence the site design?</a:t>
            </a:r>
          </a:p>
          <a:p>
            <a:pPr marL="171450" indent="-171450">
              <a:buFont typeface="Arial" panose="020B0604020202020204" pitchFamily="34" charset="0"/>
              <a:buChar char="•"/>
            </a:pPr>
            <a:r>
              <a:rPr lang="en-US" b="0" dirty="0"/>
              <a:t>How does the placement of the building thoughtfully consider building setbacks, building height and infill requirements recommended by the Secretary of the Interior for new buildings in historic districts?</a:t>
            </a:r>
          </a:p>
          <a:p>
            <a:pPr marL="171450" indent="-171450">
              <a:buFont typeface="Arial" panose="020B0604020202020204" pitchFamily="34" charset="0"/>
              <a:buChar char="•"/>
            </a:pPr>
            <a:r>
              <a:rPr lang="en-US" b="0" dirty="0"/>
              <a:t>How will the site layout and building orientation be cohesive with existing pedestrian connections?</a:t>
            </a:r>
          </a:p>
          <a:p>
            <a:pPr marL="171450" indent="-171450">
              <a:buFont typeface="Arial" panose="020B0604020202020204" pitchFamily="34" charset="0"/>
              <a:buChar char="•"/>
            </a:pPr>
            <a:r>
              <a:rPr lang="en-US" b="0" dirty="0"/>
              <a:t>Are there any utility conflicts?</a:t>
            </a:r>
          </a:p>
          <a:p>
            <a:pPr marL="171450" indent="-171450">
              <a:buFont typeface="Arial" panose="020B0604020202020204" pitchFamily="34" charset="0"/>
              <a:buChar char="•"/>
            </a:pPr>
            <a:r>
              <a:rPr lang="en-US" b="0" dirty="0"/>
              <a:t>Are there any significant site impacts that the committee should be aware of, such as tree removals that the Lakes, Vegetation &amp; Landscape committee has already reviewed and approved?</a:t>
            </a:r>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a:p>
        </p:txBody>
      </p:sp>
    </p:spTree>
    <p:extLst>
      <p:ext uri="{BB962C8B-B14F-4D97-AF65-F5344CB8AC3E}">
        <p14:creationId xmlns:p14="http://schemas.microsoft.com/office/powerpoint/2010/main" val="104249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many details may still be unknown about the building design at this time, a general description about how the building will fit into the context of the neighboring buildings should be provided.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a:p>
            <a:pPr marL="171450" indent="-171450">
              <a:buFont typeface="Arial" panose="020B0604020202020204" pitchFamily="34" charset="0"/>
              <a:buChar char="•"/>
            </a:pPr>
            <a:r>
              <a:rPr lang="en-US" dirty="0"/>
              <a:t>How does the building design incorporate feedback received from the committee during the programming phase?</a:t>
            </a:r>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2353500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Answer questions such as:</a:t>
            </a:r>
            <a:br>
              <a:rPr lang="en-US" dirty="0"/>
            </a:br>
            <a:endParaRPr lang="en-US" dirty="0"/>
          </a:p>
          <a:p>
            <a:pPr marL="171450" indent="-171450">
              <a:buFont typeface="Arial" panose="020B0604020202020204" pitchFamily="34" charset="0"/>
              <a:buChar char="•"/>
            </a:pPr>
            <a:r>
              <a:rPr lang="en-US" dirty="0"/>
              <a:t>Is the project pursuing a Green Building Certification? (LEED, Green Globes, SITES)</a:t>
            </a:r>
          </a:p>
          <a:p>
            <a:pPr marL="171450" indent="-171450">
              <a:buFont typeface="Arial" panose="020B0604020202020204" pitchFamily="34" charset="0"/>
              <a:buChar char="•"/>
            </a:pPr>
            <a:r>
              <a:rPr lang="en-US" dirty="0"/>
              <a:t>Will the project be making any improvements to the site/building that have not yet been shared with the committee?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 not include this slide if your project is not pursuing a green building certification or does not have any sustainable initiatives to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391239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87379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4214803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649847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425774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4206129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0432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423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235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816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12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4676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038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6332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634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237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51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10817596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619505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4077520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191004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63519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400106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279153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537746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9752997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5543358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1492390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950754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9841944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26605911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1465249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55389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433269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921652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188832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89064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806686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629296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43743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74032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8074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66856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59268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9112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5166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7495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25589272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4045021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nps.gov/orgs/1739/secretary-standards-treatment-historic-properties.htm" TargetMode="External"/><Relationship Id="rId3" Type="http://schemas.openxmlformats.org/officeDocument/2006/relationships/hyperlink" Target="https://facilities.ufl.edu/wp-content/uploads/plan/Appendix.D.pdf" TargetMode="External"/><Relationship Id="rId7" Type="http://schemas.openxmlformats.org/officeDocument/2006/relationships/hyperlink" Target="https://www.nps.gov/crps/tps/sustainability-guidelines/index.htm"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wp-content/uploads/forms/standards/UFDesignGuidelines.pdf" TargetMode="External"/><Relationship Id="rId5" Type="http://schemas.openxmlformats.org/officeDocument/2006/relationships/hyperlink" Target="https://facilities.ufl.edu/campus-planning/campus-master-plan/" TargetMode="External"/><Relationship Id="rId4" Type="http://schemas.openxmlformats.org/officeDocument/2006/relationships/hyperlink" Target="https://facilities.ufl.edu/wp-content/uploads/2024/01/Committee-Orientation-PHBS_01162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PHB&amp;S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SCHEMATIC DESIGN</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1422790"/>
            <a:ext cx="10697361" cy="4858267"/>
          </a:xfrm>
        </p:spPr>
        <p:txBody>
          <a:bodyPr/>
          <a:lstStyle/>
          <a:p>
            <a:pPr marL="228600" indent="-219075">
              <a:buFont typeface="Arial" panose="020B0604020202020204" pitchFamily="34" charset="0"/>
              <a:buChar char="•"/>
            </a:pPr>
            <a:r>
              <a:rPr lang="en-US" sz="2800" b="1" dirty="0"/>
              <a:t>DO NOT INCLUDE FLOORPLANS</a:t>
            </a:r>
          </a:p>
          <a:p>
            <a:pPr marL="228600" indent="-219075">
              <a:buFont typeface="Arial" panose="020B0604020202020204" pitchFamily="34" charset="0"/>
              <a:buChar char="•"/>
            </a:pPr>
            <a:r>
              <a:rPr lang="en-US" sz="1600" dirty="0"/>
              <a:t>Use this template as a guide to build your presentation. Not all slides may be applicable to your project, and additional slides may still be needed.</a:t>
            </a:r>
            <a:br>
              <a:rPr lang="en-US" sz="1600" dirty="0"/>
            </a:br>
            <a:endParaRPr lang="en-US" sz="1600" dirty="0"/>
          </a:p>
          <a:p>
            <a:pPr marL="228600" indent="-219075">
              <a:buFont typeface="Arial" panose="020B0604020202020204" pitchFamily="34" charset="0"/>
              <a:buChar char="•"/>
            </a:pPr>
            <a:r>
              <a:rPr lang="en-US" sz="1600" dirty="0"/>
              <a:t>Read the suggestions in the ‘Notes’ section to help develop the content for each slide.</a:t>
            </a:r>
            <a:br>
              <a:rPr lang="en-US" sz="1600" dirty="0"/>
            </a:br>
            <a:endParaRPr lang="en-US" sz="1600" dirty="0"/>
          </a:p>
          <a:p>
            <a:pPr marL="228600" indent="-219075">
              <a:buFont typeface="Arial" panose="020B0604020202020204" pitchFamily="34" charset="0"/>
              <a:buChar char="•"/>
            </a:pPr>
            <a:r>
              <a:rPr lang="en-US" sz="1600" dirty="0"/>
              <a:t>During the </a:t>
            </a:r>
            <a:r>
              <a:rPr lang="en-US" sz="1600" dirty="0">
                <a:solidFill>
                  <a:srgbClr val="0020A5"/>
                </a:solidFill>
              </a:rPr>
              <a:t>Schematic Design</a:t>
            </a:r>
            <a:r>
              <a:rPr lang="en-US" sz="1600" dirty="0"/>
              <a:t> </a:t>
            </a:r>
            <a:r>
              <a:rPr lang="en-US" sz="1600" dirty="0">
                <a:solidFill>
                  <a:srgbClr val="0020A5"/>
                </a:solidFill>
              </a:rPr>
              <a:t>phase</a:t>
            </a:r>
            <a:r>
              <a:rPr lang="en-US" sz="1600" dirty="0"/>
              <a:t> of Major Projects, the committee is reviewing the general </a:t>
            </a:r>
            <a:r>
              <a:rPr lang="en-US" sz="1600" b="1" dirty="0"/>
              <a:t>Building Footprint </a:t>
            </a:r>
            <a:r>
              <a:rPr lang="en-US" sz="1600" dirty="0"/>
              <a:t>and </a:t>
            </a:r>
            <a:r>
              <a:rPr lang="en-US" sz="1600" b="1" dirty="0"/>
              <a:t>Site Layout, </a:t>
            </a:r>
            <a:r>
              <a:rPr lang="en-US" sz="1600" dirty="0"/>
              <a:t>as well as Historic Building</a:t>
            </a:r>
            <a:r>
              <a:rPr lang="en-US" sz="1600" b="1" dirty="0"/>
              <a:t> Rehabilitation Plans</a:t>
            </a:r>
            <a:br>
              <a:rPr lang="en-US" sz="1600" dirty="0"/>
            </a:br>
            <a:endParaRPr lang="en-US" sz="1600" dirty="0"/>
          </a:p>
          <a:p>
            <a:pPr marL="228600" indent="-219075">
              <a:buFont typeface="Arial" panose="020B0604020202020204" pitchFamily="34" charset="0"/>
              <a:buChar char="•"/>
            </a:pPr>
            <a:r>
              <a:rPr lang="en-US" sz="1600" dirty="0"/>
              <a:t>Throughout the template, refer the resources below to assist with answering questions:</a:t>
            </a:r>
            <a:endParaRPr lang="en-US" sz="16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109E6253-5C80-3905-5D9E-60FE42EE3D78}"/>
              </a:ext>
            </a:extLst>
          </p:cNvPr>
          <p:cNvGraphicFramePr>
            <a:graphicFrameLocks noGrp="1"/>
          </p:cNvGraphicFramePr>
          <p:nvPr>
            <p:extLst>
              <p:ext uri="{D42A27DB-BD31-4B8C-83A1-F6EECF244321}">
                <p14:modId xmlns:p14="http://schemas.microsoft.com/office/powerpoint/2010/main" val="3053935816"/>
              </p:ext>
            </p:extLst>
          </p:nvPr>
        </p:nvGraphicFramePr>
        <p:xfrm>
          <a:off x="427439" y="4490387"/>
          <a:ext cx="9805642" cy="1493520"/>
        </p:xfrm>
        <a:graphic>
          <a:graphicData uri="http://schemas.openxmlformats.org/drawingml/2006/table">
            <a:tbl>
              <a:tblPr firstRow="1" bandRow="1">
                <a:tableStyleId>{5C22544A-7EE6-4342-B048-85BDC9FD1C3A}</a:tableStyleId>
              </a:tblPr>
              <a:tblGrid>
                <a:gridCol w="4902821">
                  <a:extLst>
                    <a:ext uri="{9D8B030D-6E8A-4147-A177-3AD203B41FA5}">
                      <a16:colId xmlns:a16="http://schemas.microsoft.com/office/drawing/2014/main" val="4289078157"/>
                    </a:ext>
                  </a:extLst>
                </a:gridCol>
                <a:gridCol w="4902821">
                  <a:extLst>
                    <a:ext uri="{9D8B030D-6E8A-4147-A177-3AD203B41FA5}">
                      <a16:colId xmlns:a16="http://schemas.microsoft.com/office/drawing/2014/main" val="3705393825"/>
                    </a:ext>
                  </a:extLst>
                </a:gridCol>
              </a:tblGrid>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3">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a:buFont typeface="Arial" panose="020B0604020202020204" pitchFamily="34" charset="0"/>
                        <a:buChar char="•"/>
                      </a:pPr>
                      <a:r>
                        <a:rPr lang="en-US" sz="1400" b="0" dirty="0">
                          <a:solidFill>
                            <a:schemeClr val="accent2"/>
                          </a:solidFill>
                          <a:latin typeface="+mn-lt"/>
                          <a:hlinkClick r:id="rId4">
                            <a:extLst>
                              <a:ext uri="{A12FA001-AC4F-418D-AE19-62706E023703}">
                                <ahyp:hlinkClr xmlns:ahyp="http://schemas.microsoft.com/office/drawing/2018/hyperlinkcolor" val="tx"/>
                              </a:ext>
                            </a:extLst>
                          </a:hlinkClick>
                        </a:rPr>
                        <a:t>About the PHB&amp;S Committee</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978687"/>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5">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6">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371343"/>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7">
                            <a:extLst>
                              <a:ext uri="{A12FA001-AC4F-418D-AE19-62706E023703}">
                                <ahyp:hlinkClr xmlns:ahyp="http://schemas.microsoft.com/office/drawing/2018/hyperlinkcolor" val="tx"/>
                              </a:ext>
                            </a:extLst>
                          </a:hlinkClick>
                        </a:rPr>
                        <a:t>The Secretary of the Interior’s Guidelines on Sustainability for Rehabilitating Historic Buildings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8">
                            <a:extLst>
                              <a:ext uri="{A12FA001-AC4F-418D-AE19-62706E023703}">
                                <ahyp:hlinkClr xmlns:ahyp="http://schemas.microsoft.com/office/drawing/2018/hyperlinkcolor" val="tx"/>
                              </a:ext>
                            </a:extLst>
                          </a:hlinkClick>
                        </a:rPr>
                        <a:t>Secretary of the Interior’s Standards for the Treatment of Historic Properties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860542"/>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 which is in the Historic Impact Area</a:t>
            </a:r>
          </a:p>
          <a:p>
            <a:pPr marL="228600" indent="-219075">
              <a:spcAft>
                <a:spcPts val="1000"/>
              </a:spcAft>
              <a:buFont typeface="Arial" panose="020B0604020202020204" pitchFamily="34" charset="0"/>
              <a:buChar char="•"/>
            </a:pPr>
            <a:r>
              <a:rPr lang="en-US" dirty="0"/>
              <a:t>Example: The scope of this project is to build a 4,000 SF addition and renovate the existing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project previously came to the PHB&amp;S committee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The LVL committee reviewed and approved the tree impacts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site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building will be three stories tall and is incorporating red brick, cast stone and clay tiles on the roof</a:t>
            </a:r>
          </a:p>
          <a:p>
            <a:pPr marL="228600" indent="-219075">
              <a:spcAft>
                <a:spcPts val="1000"/>
              </a:spcAft>
              <a:buFont typeface="Arial" panose="020B0604020202020204" pitchFamily="34" charset="0"/>
              <a:buChar char="•"/>
            </a:pPr>
            <a:r>
              <a:rPr lang="en-US" dirty="0"/>
              <a:t>Example: The committee was concerned that the character defining arched entryway would be impacted by the rehabilitation project, and the design team modified the design ensure it would be preserved.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 rendering or examples of materials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10951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The project utilizes the Secretary of the Interior’s Guidelines on Sustainability for Rehabilitating Historic Buildings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5953</TotalTime>
  <Words>927</Words>
  <Application>Microsoft Office PowerPoint</Application>
  <PresentationFormat>Widescreen</PresentationFormat>
  <Paragraphs>76</Paragraphs>
  <Slides>7</Slides>
  <Notes>6</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7</vt:i4>
      </vt:variant>
    </vt:vector>
  </HeadingPairs>
  <TitlesOfParts>
    <vt:vector size="26"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39</cp:revision>
  <dcterms:created xsi:type="dcterms:W3CDTF">2024-01-24T17:25:07Z</dcterms:created>
  <dcterms:modified xsi:type="dcterms:W3CDTF">2024-04-02T11:22:58Z</dcterms:modified>
</cp:coreProperties>
</file>