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10"/>
  </p:notesMasterIdLst>
  <p:sldIdLst>
    <p:sldId id="358" r:id="rId3"/>
    <p:sldId id="353" r:id="rId4"/>
    <p:sldId id="348" r:id="rId5"/>
    <p:sldId id="359" r:id="rId6"/>
    <p:sldId id="360" r:id="rId7"/>
    <p:sldId id="361" r:id="rId8"/>
    <p:sldId id="3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4973" autoAdjust="0"/>
  </p:normalViewPr>
  <p:slideViewPr>
    <p:cSldViewPr snapToGrid="0">
      <p:cViewPr varScale="1">
        <p:scale>
          <a:sx n="119" d="100"/>
          <a:sy n="119" d="100"/>
        </p:scale>
        <p:origin x="415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653C81-74EF-4C31-A4DC-2AAABB4AFAD0}" type="datetimeFigureOut">
              <a:rPr lang="en-US" smtClean="0"/>
              <a:t>4/2/2024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8EF2AF-BAFA-4256-97B2-8AFFF357D8B2}" type="slidenum">
              <a:rPr lang="en-US" smtClean="0"/>
              <a:t>‹#›</a:t>
            </a:fld>
            <a:endParaRPr lang="en-US" dirty="0"/>
          </a:p>
        </p:txBody>
      </p:sp>
    </p:spTree>
    <p:extLst>
      <p:ext uri="{BB962C8B-B14F-4D97-AF65-F5344CB8AC3E}">
        <p14:creationId xmlns:p14="http://schemas.microsoft.com/office/powerpoint/2010/main" val="3163936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2</a:t>
            </a:fld>
            <a:endParaRPr lang="en-US" dirty="0"/>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located in the Historic District or the Historic Impact Area? </a:t>
            </a:r>
            <a:r>
              <a:rPr lang="en-US" sz="1000" b="0" i="1" dirty="0">
                <a:solidFill>
                  <a:schemeClr val="tx2"/>
                </a:solidFill>
              </a:rPr>
              <a:t>**This question is MANDATORY if applicable to the project**</a:t>
            </a:r>
            <a:endParaRPr lang="en-US" dirty="0"/>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a:t>
            </a:r>
          </a:p>
          <a:p>
            <a:pPr marL="171450" indent="-171450">
              <a:buFont typeface="Arial" panose="020B0604020202020204" pitchFamily="34" charset="0"/>
              <a:buChar char="•"/>
            </a:pPr>
            <a:r>
              <a:rPr lang="en-US" dirty="0"/>
              <a:t>Why is this a good location?</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dirty="0"/>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indent="-171450">
              <a:buFont typeface="Arial" panose="020B0604020202020204" pitchFamily="34" charset="0"/>
              <a:buChar char="•"/>
            </a:pPr>
            <a:r>
              <a:rPr lang="en-US" dirty="0"/>
              <a:t>What is the Future Land Use Designation in the Campus Master Plan (refer to the Future Land Use map in the Future Land Use element of the Campus Master Plan)? </a:t>
            </a:r>
          </a:p>
          <a:p>
            <a:pPr marL="171450" indent="-171450">
              <a:buFont typeface="Arial" panose="020B0604020202020204" pitchFamily="34" charset="0"/>
              <a:buChar char="•"/>
            </a:pPr>
            <a:r>
              <a:rPr lang="en-US" dirty="0"/>
              <a:t>What are the buildings and land uses surrounding the site? </a:t>
            </a:r>
          </a:p>
          <a:p>
            <a:pPr marL="171450" indent="-171450">
              <a:buFont typeface="Arial" panose="020B0604020202020204" pitchFamily="34" charset="0"/>
              <a:buChar char="•"/>
            </a:pPr>
            <a:r>
              <a:rPr lang="en-US" dirty="0"/>
              <a:t>Is the project in the campus historic district, or historic impact area?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in an archaeologically sensitive area, or is there an archaeological site within the project boundary?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context of the site? </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dirty="0"/>
          </a:p>
        </p:txBody>
      </p:sp>
    </p:spTree>
    <p:extLst>
      <p:ext uri="{BB962C8B-B14F-4D97-AF65-F5344CB8AC3E}">
        <p14:creationId xmlns:p14="http://schemas.microsoft.com/office/powerpoint/2010/main" val="329698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this slide to provide an overview of the site’s existing conditions that may impact the building design and site layout. Answer questions such 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building on the National Register of Historic Places (NRHP) of Historic Places (NRHP), or contributing to the campus historic district?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Has the building been deemed eligible for listing on the NRHP by the Florida Division of Historic Resources? </a:t>
            </a:r>
            <a:r>
              <a:rPr lang="en-US"/>
              <a:t>(Reference the PMOA)</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 exterior addition to a historic building should only be considered after determining that requirements for a new or continuing use cannot be successfully met by altering interior spaces. Why is an addition required?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are the character defining features of the surrounding buildings?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are the architecturally significant characteristics of the building being rehabilitated/renovated/restored (if applicable)?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conditions should the committee be aware of that may impact the site or building design?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dirty="0"/>
          </a:p>
        </p:txBody>
      </p:sp>
    </p:spTree>
    <p:extLst>
      <p:ext uri="{BB962C8B-B14F-4D97-AF65-F5344CB8AC3E}">
        <p14:creationId xmlns:p14="http://schemas.microsoft.com/office/powerpoint/2010/main" val="1663714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discuss any preliminary design considerations, although at this stage in the project, the committee is only approving the program.</a:t>
            </a:r>
            <a:br>
              <a:rPr lang="en-US" dirty="0"/>
            </a:br>
            <a:endParaRPr lang="en-US" dirty="0"/>
          </a:p>
          <a:p>
            <a:pPr marL="171450" indent="-171450">
              <a:buFont typeface="Arial" panose="020B0604020202020204" pitchFamily="34" charset="0"/>
              <a:buChar char="•"/>
            </a:pPr>
            <a:r>
              <a:rPr lang="en-US" dirty="0"/>
              <a:t>Will a character defining feature likely be removed or altered as part of this project?</a:t>
            </a:r>
          </a:p>
          <a:p>
            <a:pPr marL="171450" indent="-171450">
              <a:buFont typeface="Arial" panose="020B0604020202020204" pitchFamily="34" charset="0"/>
              <a:buChar char="•"/>
            </a:pPr>
            <a:r>
              <a:rPr lang="en-US" dirty="0"/>
              <a:t>Has the project received comments from the Florida Division of Historic Resources that could be shared with the committee?</a:t>
            </a:r>
          </a:p>
          <a:p>
            <a:pPr marL="171450" indent="-171450">
              <a:buFont typeface="Arial" panose="020B0604020202020204" pitchFamily="34" charset="0"/>
              <a:buChar char="•"/>
            </a:pPr>
            <a:r>
              <a:rPr lang="en-US" dirty="0"/>
              <a:t>Could this project restore architectural elements of the building?</a:t>
            </a:r>
          </a:p>
          <a:p>
            <a:pPr marL="171450" indent="-171450">
              <a:buFont typeface="Arial" panose="020B0604020202020204" pitchFamily="34" charset="0"/>
              <a:buChar char="•"/>
            </a:pPr>
            <a:r>
              <a:rPr lang="en-US" dirty="0"/>
              <a:t>What design strategies have been considered for the new construction to comply with the surrounding historic context? </a:t>
            </a:r>
          </a:p>
          <a:p>
            <a:pPr marL="171450" indent="-171450">
              <a:buFont typeface="Arial" panose="020B0604020202020204" pitchFamily="34" charset="0"/>
              <a:buChar char="•"/>
            </a:pPr>
            <a:r>
              <a:rPr lang="en-US" dirty="0"/>
              <a:t>Are there any big changes that the committee should be made aware of?</a:t>
            </a:r>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dirty="0"/>
          </a:p>
        </p:txBody>
      </p:sp>
    </p:spTree>
    <p:extLst>
      <p:ext uri="{BB962C8B-B14F-4D97-AF65-F5344CB8AC3E}">
        <p14:creationId xmlns:p14="http://schemas.microsoft.com/office/powerpoint/2010/main" val="1193851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fld id="{868EF2AF-BAFA-4256-97B2-8AFFF357D8B2}" type="slidenum">
              <a:rPr lang="en-US" smtClean="0"/>
              <a:t>7</a:t>
            </a:fld>
            <a:endParaRPr lang="en-US" dirty="0"/>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3686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dirty="0"/>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64288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dirty="0"/>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spTree>
    <p:extLst>
      <p:ext uri="{BB962C8B-B14F-4D97-AF65-F5344CB8AC3E}">
        <p14:creationId xmlns:p14="http://schemas.microsoft.com/office/powerpoint/2010/main" val="164068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dirty="0"/>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spTree>
    <p:extLst>
      <p:ext uri="{BB962C8B-B14F-4D97-AF65-F5344CB8AC3E}">
        <p14:creationId xmlns:p14="http://schemas.microsoft.com/office/powerpoint/2010/main" val="3265044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510828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23028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1454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67309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29470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50327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05107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2370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8656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24268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783246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68296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390303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4555217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13270327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3191326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580541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dirty="0"/>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dirty="0"/>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dirty="0"/>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dirty="0"/>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08338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6761601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dirty="0"/>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dirty="0"/>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dirty="0"/>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dirty="0"/>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dirty="0"/>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dirty="0"/>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438589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dirty="0"/>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dirty="0"/>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dirty="0"/>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dirty="0"/>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dirty="0"/>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dirty="0"/>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903965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3236071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2671828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dirty="0"/>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dirty="0"/>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dirty="0"/>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dirty="0"/>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dirty="0"/>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4810089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dirty="0"/>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dirty="0"/>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dirty="0"/>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dirty="0"/>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dirty="0"/>
              </a:p>
            </p:txBody>
          </p:sp>
        </p:grpSp>
      </p:grpSp>
    </p:spTree>
    <p:extLst>
      <p:ext uri="{BB962C8B-B14F-4D97-AF65-F5344CB8AC3E}">
        <p14:creationId xmlns:p14="http://schemas.microsoft.com/office/powerpoint/2010/main" val="6120502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5990001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3303635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9071638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80984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dirty="0"/>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dirty="0"/>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dirty="0"/>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dirty="0"/>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dirty="0"/>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dirty="0"/>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dirty="0"/>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803514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679889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10343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0097957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8807939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81746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6828518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184494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7589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dirty="0"/>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dirty="0"/>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dirty="0"/>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dirty="0"/>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dirty="0"/>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dirty="0"/>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dirty="0"/>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01080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dirty="0"/>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dirty="0"/>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dirty="0"/>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dirty="0"/>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dirty="0"/>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dirty="0"/>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9630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5240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dirty="0"/>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3650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dirty="0"/>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10101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dirty="0"/>
          </a:p>
        </p:txBody>
      </p:sp>
    </p:spTree>
    <p:extLst>
      <p:ext uri="{BB962C8B-B14F-4D97-AF65-F5344CB8AC3E}">
        <p14:creationId xmlns:p14="http://schemas.microsoft.com/office/powerpoint/2010/main" val="2198964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dirty="0"/>
          </a:p>
        </p:txBody>
      </p:sp>
    </p:spTree>
    <p:extLst>
      <p:ext uri="{BB962C8B-B14F-4D97-AF65-F5344CB8AC3E}">
        <p14:creationId xmlns:p14="http://schemas.microsoft.com/office/powerpoint/2010/main" val="355830229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nps.gov/orgs/1739/secretary-standards-treatment-historic-properties.htm" TargetMode="External"/><Relationship Id="rId3" Type="http://schemas.openxmlformats.org/officeDocument/2006/relationships/hyperlink" Target="https://facilities.ufl.edu/wp-content/uploads/plan/Appendix.D.pdf" TargetMode="External"/><Relationship Id="rId7" Type="http://schemas.openxmlformats.org/officeDocument/2006/relationships/hyperlink" Target="https://www.nps.gov/crps/tps/sustainability-guidelines/index.htm"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wp-content/uploads/forms/standards/UFDesignGuidelines.pdf" TargetMode="External"/><Relationship Id="rId5" Type="http://schemas.openxmlformats.org/officeDocument/2006/relationships/hyperlink" Target="https://facilities.ufl.edu/campus-planning/campus-master-plan/" TargetMode="External"/><Relationship Id="rId4" Type="http://schemas.openxmlformats.org/officeDocument/2006/relationships/hyperlink" Target="https://facilities.ufl.edu/wp-content/uploads/2024/01/Committee-Orientation-PHBS_011624.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PHB&amp;S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PROGRAMMING</a:t>
            </a:r>
          </a:p>
        </p:txBody>
      </p:sp>
    </p:spTree>
    <p:extLst>
      <p:ext uri="{BB962C8B-B14F-4D97-AF65-F5344CB8AC3E}">
        <p14:creationId xmlns:p14="http://schemas.microsoft.com/office/powerpoint/2010/main" val="24358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4278904"/>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600" dirty="0"/>
              <a:t>Use this template as a guide to build your presentation. Not all slides may be applicable to your project, and additional slides may still be needed.</a:t>
            </a:r>
            <a:br>
              <a:rPr lang="en-US" sz="1600" dirty="0"/>
            </a:br>
            <a:endParaRPr lang="en-US" sz="1600" dirty="0"/>
          </a:p>
          <a:p>
            <a:pPr marL="228600" indent="-219075">
              <a:buFont typeface="Arial" panose="020B0604020202020204" pitchFamily="34" charset="0"/>
              <a:buChar char="•"/>
            </a:pPr>
            <a:r>
              <a:rPr lang="en-US" sz="1600" dirty="0"/>
              <a:t>Read the suggestions in the ‘Notes’ section to help develop the content for each slide.</a:t>
            </a:r>
            <a:br>
              <a:rPr lang="en-US" sz="1600" dirty="0"/>
            </a:br>
            <a:endParaRPr lang="en-US" sz="1600" dirty="0"/>
          </a:p>
          <a:p>
            <a:pPr marL="228600" indent="-219075">
              <a:buFont typeface="Arial" panose="020B0604020202020204" pitchFamily="34" charset="0"/>
              <a:buChar char="•"/>
            </a:pPr>
            <a:r>
              <a:rPr lang="en-US" sz="1600" dirty="0"/>
              <a:t>During the </a:t>
            </a:r>
            <a:r>
              <a:rPr lang="en-US" sz="1600" dirty="0">
                <a:solidFill>
                  <a:srgbClr val="0020A5"/>
                </a:solidFill>
              </a:rPr>
              <a:t>Programming</a:t>
            </a:r>
            <a:r>
              <a:rPr lang="en-US" sz="1600" dirty="0"/>
              <a:t> </a:t>
            </a:r>
            <a:r>
              <a:rPr lang="en-US" sz="1600" dirty="0">
                <a:solidFill>
                  <a:srgbClr val="0020A5"/>
                </a:solidFill>
              </a:rPr>
              <a:t>phase</a:t>
            </a:r>
            <a:r>
              <a:rPr lang="en-US" sz="1600" dirty="0"/>
              <a:t> of Major Projects, the committee is approving the </a:t>
            </a:r>
            <a:r>
              <a:rPr lang="en-US" sz="1600" b="1" dirty="0"/>
              <a:t>project site</a:t>
            </a:r>
            <a:r>
              <a:rPr lang="en-US" sz="1600" dirty="0"/>
              <a:t>. </a:t>
            </a:r>
            <a:br>
              <a:rPr lang="en-US" sz="1600" dirty="0"/>
            </a:br>
            <a:endParaRPr lang="en-US" sz="1600" dirty="0"/>
          </a:p>
          <a:p>
            <a:pPr marL="228600" indent="-219075">
              <a:buFont typeface="Arial" panose="020B0604020202020204" pitchFamily="34" charset="0"/>
              <a:buChar char="•"/>
            </a:pPr>
            <a:r>
              <a:rPr lang="en-US" sz="16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09C01DAA-B235-9A2C-61A9-03591A2D2A9E}"/>
              </a:ext>
            </a:extLst>
          </p:cNvPr>
          <p:cNvGraphicFramePr>
            <a:graphicFrameLocks noGrp="1"/>
          </p:cNvGraphicFramePr>
          <p:nvPr>
            <p:extLst>
              <p:ext uri="{D42A27DB-BD31-4B8C-83A1-F6EECF244321}">
                <p14:modId xmlns:p14="http://schemas.microsoft.com/office/powerpoint/2010/main" val="634815761"/>
              </p:ext>
            </p:extLst>
          </p:nvPr>
        </p:nvGraphicFramePr>
        <p:xfrm>
          <a:off x="410999" y="4841370"/>
          <a:ext cx="9805641" cy="1554480"/>
        </p:xfrm>
        <a:graphic>
          <a:graphicData uri="http://schemas.openxmlformats.org/drawingml/2006/table">
            <a:tbl>
              <a:tblPr firstRow="1" bandRow="1">
                <a:tableStyleId>{5C22544A-7EE6-4342-B048-85BDC9FD1C3A}</a:tableStyleId>
              </a:tblPr>
              <a:tblGrid>
                <a:gridCol w="5090469">
                  <a:extLst>
                    <a:ext uri="{9D8B030D-6E8A-4147-A177-3AD203B41FA5}">
                      <a16:colId xmlns:a16="http://schemas.microsoft.com/office/drawing/2014/main" val="4289078157"/>
                    </a:ext>
                  </a:extLst>
                </a:gridCol>
                <a:gridCol w="4715172">
                  <a:extLst>
                    <a:ext uri="{9D8B030D-6E8A-4147-A177-3AD203B41FA5}">
                      <a16:colId xmlns:a16="http://schemas.microsoft.com/office/drawing/2014/main" val="3705393825"/>
                    </a:ext>
                  </a:extLst>
                </a:gridCol>
              </a:tblGrid>
              <a:tr h="51816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4">
                            <a:extLst>
                              <a:ext uri="{A12FA001-AC4F-418D-AE19-62706E023703}">
                                <ahyp:hlinkClr xmlns:ahyp="http://schemas.microsoft.com/office/drawing/2018/hyperlinkcolor" val="tx"/>
                              </a:ext>
                            </a:extLst>
                          </a:hlinkClick>
                        </a:rPr>
                        <a:t>About the PHB&amp;S Committee</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978687"/>
                  </a:ext>
                </a:extLst>
              </a:tr>
              <a:tr h="51816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6">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371343"/>
                  </a:ext>
                </a:extLst>
              </a:tr>
              <a:tr h="51816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The Secretary of the Interior’s Guidelines on Sustainability for Rehabilitating Historic Buildings</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8">
                            <a:extLst>
                              <a:ext uri="{A12FA001-AC4F-418D-AE19-62706E023703}">
                                <ahyp:hlinkClr xmlns:ahyp="http://schemas.microsoft.com/office/drawing/2018/hyperlinkcolor" val="tx"/>
                              </a:ext>
                            </a:extLst>
                          </a:hlinkClick>
                        </a:rPr>
                        <a:t>Secretary of the Interior’s Standards for the Treatment of Historic Properties</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860542"/>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 which is in the Historic Impact Area</a:t>
            </a:r>
          </a:p>
          <a:p>
            <a:pPr marL="228600" indent="-219075">
              <a:spcAft>
                <a:spcPts val="1000"/>
              </a:spcAft>
              <a:buFont typeface="Arial" panose="020B0604020202020204" pitchFamily="34" charset="0"/>
              <a:buChar char="•"/>
            </a:pPr>
            <a:r>
              <a:rPr lang="en-US" dirty="0"/>
              <a:t>Example: The scope of this project is to build a 4,000 SF addition and renovate the existing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 buildings and land uses surrounding the site include..</a:t>
            </a:r>
          </a:p>
          <a:p>
            <a:pPr marL="228600" indent="-219075">
              <a:spcAft>
                <a:spcPts val="1000"/>
              </a:spcAft>
              <a:buFont typeface="Arial" panose="020B0604020202020204" pitchFamily="34" charset="0"/>
              <a:buChar char="•"/>
            </a:pPr>
            <a:r>
              <a:rPr lang="en-US" dirty="0"/>
              <a:t>Example: The site is in the historic impact area</a:t>
            </a:r>
          </a:p>
          <a:p>
            <a:pPr marL="228600" indent="-219075">
              <a:buFont typeface="Arial" panose="020B0604020202020204" pitchFamily="34" charset="0"/>
              <a:buChar char="•"/>
            </a:pPr>
            <a:endParaRPr lang="en-US" dirty="0"/>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or a photo.</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Conditions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_________ Hall is listed on the National Register of Historic Places (NRHP) of Historic Places (NRHP)</a:t>
            </a:r>
          </a:p>
          <a:p>
            <a:pPr marL="228600" indent="-219075">
              <a:spcAft>
                <a:spcPts val="1000"/>
              </a:spcAft>
              <a:buFont typeface="Arial" panose="020B0604020202020204" pitchFamily="34" charset="0"/>
              <a:buChar char="•"/>
            </a:pPr>
            <a:r>
              <a:rPr lang="en-US" dirty="0"/>
              <a:t>Example: The surrounding buildings are Collegiate gothic style with red brick, and have gable roofs with flat red clay tiles </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261139" y="1652779"/>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photos of the site/building and surrounding buildings/area</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64340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Preliminary Considerations</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bay window may need to be removed to accommodate a required utility enhancement.</a:t>
            </a:r>
          </a:p>
          <a:p>
            <a:pPr marL="228600" indent="-219075">
              <a:spcAft>
                <a:spcPts val="1000"/>
              </a:spcAft>
              <a:buFont typeface="Arial" panose="020B0604020202020204" pitchFamily="34" charset="0"/>
              <a:buChar char="•"/>
            </a:pPr>
            <a:r>
              <a:rPr lang="en-US" dirty="0"/>
              <a:t>Example: The Florida Division of Historic Resources reviewed the proposal and concluded that the project would have no adverse effect on the historic property.</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a photo, rendering,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6258</TotalTime>
  <Words>957</Words>
  <Application>Microsoft Office PowerPoint</Application>
  <PresentationFormat>Widescreen</PresentationFormat>
  <Paragraphs>84</Paragraphs>
  <Slides>7</Slides>
  <Notes>6</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7</vt:i4>
      </vt:variant>
    </vt:vector>
  </HeadingPairs>
  <TitlesOfParts>
    <vt:vector size="26"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Mandell,Rachel C</cp:lastModifiedBy>
  <cp:revision>36</cp:revision>
  <dcterms:created xsi:type="dcterms:W3CDTF">2024-01-23T16:54:58Z</dcterms:created>
  <dcterms:modified xsi:type="dcterms:W3CDTF">2024-04-02T11:22:56Z</dcterms:modified>
</cp:coreProperties>
</file>