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11"/>
  </p:notesMasterIdLst>
  <p:sldIdLst>
    <p:sldId id="359" r:id="rId3"/>
    <p:sldId id="353" r:id="rId4"/>
    <p:sldId id="348" r:id="rId5"/>
    <p:sldId id="360" r:id="rId6"/>
    <p:sldId id="374" r:id="rId7"/>
    <p:sldId id="373" r:id="rId8"/>
    <p:sldId id="375" r:id="rId9"/>
    <p:sldId id="3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72694" autoAdjust="0"/>
  </p:normalViewPr>
  <p:slideViewPr>
    <p:cSldViewPr snapToGrid="0">
      <p:cViewPr varScale="1">
        <p:scale>
          <a:sx n="115" d="100"/>
          <a:sy n="115" d="100"/>
        </p:scale>
        <p:origin x="43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4C7484-1D7F-4C71-B686-6D17943DC2AE}"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73509-6175-422A-86DF-AA7BECE4EA3D}" type="slidenum">
              <a:rPr lang="en-US" smtClean="0"/>
              <a:t>‹#›</a:t>
            </a:fld>
            <a:endParaRPr lang="en-US"/>
          </a:p>
        </p:txBody>
      </p:sp>
    </p:spTree>
    <p:extLst>
      <p:ext uri="{BB962C8B-B14F-4D97-AF65-F5344CB8AC3E}">
        <p14:creationId xmlns:p14="http://schemas.microsoft.com/office/powerpoint/2010/main" val="345836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located in the Historic District or the Historic Impact Area? </a:t>
            </a:r>
            <a:r>
              <a:rPr lang="en-US" sz="1000" b="0" i="1" dirty="0">
                <a:solidFill>
                  <a:schemeClr val="tx2"/>
                </a:solidFill>
              </a:rPr>
              <a:t>**This question is MANDATORY if applicable to the project**</a:t>
            </a:r>
            <a:endParaRPr lang="en-US" dirty="0"/>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scope of the project? </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indent="-171450">
              <a:buFont typeface="Arial" panose="020B0604020202020204" pitchFamily="34" charset="0"/>
              <a:buChar char="•"/>
            </a:pPr>
            <a:r>
              <a:rPr lang="en-US" dirty="0"/>
              <a:t>Is the project in the campus historic district, or historic impact area?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site or surrounding areas? </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building on the National Register of Historic Places (NRHP), or contributing to the campus historic district?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Has the building been deemed eligible for listing on the NRHP by the Florida Division of Historic Resources? (Reference the PMOA)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 exterior addition to a historic building should only be considered after determining that requirements for a new or continuing use cannot be successfully met by altering interior spaces. Why is an addition required?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character defining features of the surrounding buildings?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architecturally significant characteristics of the building being rehabilitated/renovated/restored (if applicable)?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conditions should the committee be aware of that may impact the site or building design?</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0941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historic context of the site influence the site design?</a:t>
            </a:r>
          </a:p>
          <a:p>
            <a:pPr marL="171450" indent="-171450">
              <a:buFont typeface="Arial" panose="020B0604020202020204" pitchFamily="34" charset="0"/>
              <a:buChar char="•"/>
            </a:pPr>
            <a:r>
              <a:rPr lang="en-US" b="0" dirty="0"/>
              <a:t>How does the placement of the building thoughtfully consider building setbacks, building height and infill requirements recommended by the Secretary of the Interior for new buildings in historic districts?</a:t>
            </a:r>
          </a:p>
          <a:p>
            <a:pPr marL="171450" indent="-171450">
              <a:buFont typeface="Arial" panose="020B0604020202020204" pitchFamily="34" charset="0"/>
              <a:buChar char="•"/>
            </a:pPr>
            <a:r>
              <a:rPr lang="en-US" b="0" dirty="0"/>
              <a:t>How will the site layout and building orientation be cohesive with existing pedestrian connections?</a:t>
            </a:r>
          </a:p>
          <a:p>
            <a:pPr marL="171450" indent="-171450">
              <a:buFont typeface="Arial" panose="020B0604020202020204" pitchFamily="34" charset="0"/>
              <a:buChar char="•"/>
            </a:pPr>
            <a:r>
              <a:rPr lang="en-US" b="0" dirty="0"/>
              <a:t>Are there any utility conflicts?</a:t>
            </a:r>
          </a:p>
          <a:p>
            <a:pPr marL="171450" indent="-171450">
              <a:buFont typeface="Arial" panose="020B0604020202020204" pitchFamily="34" charset="0"/>
              <a:buChar char="•"/>
            </a:pPr>
            <a:r>
              <a:rPr lang="en-US" b="0" dirty="0"/>
              <a:t>Are there any significant site impacts that the committee should be aware of, such as tree removals that the Lakes, Vegetation &amp; Landscape committee has already reviewed and approved?</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560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48049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1224120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741637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94440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414125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134873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5965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6852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4669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868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249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285758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5983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75917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202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53960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625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2424122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0911280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5413515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41211249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570632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1853611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21356148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2686759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31181526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739138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0643776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704477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9861808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33426843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8644083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65429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3837402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378923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1993359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055877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65772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519508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5519090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661270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305735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308265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5556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299893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06918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7003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3635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6323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258400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theme" Target="../theme/theme2.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909185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37268034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MP10000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94399" y="1506908"/>
            <a:ext cx="10697361" cy="4858267"/>
          </a:xfrm>
        </p:spPr>
        <p:txBody>
          <a:bodyPr/>
          <a:lstStyle/>
          <a:p>
            <a:pPr marL="228600" indent="-219075">
              <a:spcAft>
                <a:spcPts val="600"/>
              </a:spcAft>
              <a:buFont typeface="Arial" panose="020B0604020202020204" pitchFamily="34" charset="0"/>
              <a:buChar char="•"/>
            </a:pPr>
            <a:r>
              <a:rPr lang="en-US" sz="2800" b="1" dirty="0"/>
              <a:t>DO NOT INCLUDE FLOORPLANS</a:t>
            </a:r>
          </a:p>
          <a:p>
            <a:pPr marL="228600" indent="-219075">
              <a:buFont typeface="Arial" panose="020B0604020202020204" pitchFamily="34" charset="0"/>
              <a:buChar char="•"/>
            </a:pPr>
            <a:r>
              <a:rPr lang="en-US" dirty="0"/>
              <a:t>Use this template as a guide to build your presentation. </a:t>
            </a:r>
            <a:r>
              <a:rPr lang="en-US" b="1" dirty="0"/>
              <a:t>Not all slides </a:t>
            </a:r>
            <a:r>
              <a:rPr lang="en-US" dirty="0"/>
              <a:t>(or information on a slide)</a:t>
            </a:r>
            <a:r>
              <a:rPr lang="en-US" b="1" dirty="0"/>
              <a:t> may be applicable to your project</a:t>
            </a:r>
            <a:r>
              <a:rPr lang="en-US" dirty="0"/>
              <a: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4" name="Table 3">
            <a:extLst>
              <a:ext uri="{FF2B5EF4-FFF2-40B4-BE49-F238E27FC236}">
                <a16:creationId xmlns:a16="http://schemas.microsoft.com/office/drawing/2014/main" id="{8789CFB4-EBFE-021D-E194-6929072F8214}"/>
              </a:ext>
            </a:extLst>
          </p:cNvPr>
          <p:cNvGraphicFramePr>
            <a:graphicFrameLocks noGrp="1"/>
          </p:cNvGraphicFramePr>
          <p:nvPr>
            <p:extLst>
              <p:ext uri="{D42A27DB-BD31-4B8C-83A1-F6EECF244321}">
                <p14:modId xmlns:p14="http://schemas.microsoft.com/office/powerpoint/2010/main" val="1584265506"/>
              </p:ext>
            </p:extLst>
          </p:nvPr>
        </p:nvGraphicFramePr>
        <p:xfrm>
          <a:off x="427439" y="4490387"/>
          <a:ext cx="9805642" cy="1493520"/>
        </p:xfrm>
        <a:graphic>
          <a:graphicData uri="http://schemas.openxmlformats.org/drawingml/2006/table">
            <a:tbl>
              <a:tblPr firstRow="1" bandRow="1">
                <a:tableStyleId>{5C22544A-7EE6-4342-B048-85BDC9FD1C3A}</a:tableStyleId>
              </a:tblPr>
              <a:tblGrid>
                <a:gridCol w="4902821">
                  <a:extLst>
                    <a:ext uri="{9D8B030D-6E8A-4147-A177-3AD203B41FA5}">
                      <a16:colId xmlns:a16="http://schemas.microsoft.com/office/drawing/2014/main" val="4289078157"/>
                    </a:ext>
                  </a:extLst>
                </a:gridCol>
                <a:gridCol w="4902821">
                  <a:extLst>
                    <a:ext uri="{9D8B030D-6E8A-4147-A177-3AD203B41FA5}">
                      <a16:colId xmlns:a16="http://schemas.microsoft.com/office/drawing/2014/main" val="3705393825"/>
                    </a:ext>
                  </a:extLst>
                </a:gridCol>
              </a:tblGrid>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a:buFont typeface="Arial" panose="020B0604020202020204" pitchFamily="34" charset="0"/>
                        <a:buChar char="•"/>
                      </a:pPr>
                      <a:r>
                        <a:rPr lang="en-US" sz="1400" b="0" dirty="0">
                          <a:solidFill>
                            <a:schemeClr val="accent2"/>
                          </a:solidFill>
                          <a:latin typeface="+mn-lt"/>
                          <a:hlinkClick r:id="rId4">
                            <a:extLst>
                              <a:ext uri="{A12FA001-AC4F-418D-AE19-62706E023703}">
                                <ahyp:hlinkClr xmlns:ahyp="http://schemas.microsoft.com/office/drawing/2018/hyperlinkcolor" val="tx"/>
                              </a:ext>
                            </a:extLst>
                          </a:hlinkClick>
                        </a:rPr>
                        <a:t>About the PHB&amp;S Committee</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6">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992437"/>
            <a:ext cx="5827071" cy="3865563"/>
          </a:xfrm>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4,000SF addition</a:t>
            </a:r>
          </a:p>
          <a:p>
            <a:pPr marL="228600" indent="-219075">
              <a:spcAft>
                <a:spcPts val="1000"/>
              </a:spcAft>
              <a:buFont typeface="Arial" panose="020B0604020202020204" pitchFamily="34" charset="0"/>
              <a:buChar char="•"/>
            </a:pPr>
            <a:r>
              <a:rPr lang="en-US" dirty="0"/>
              <a:t>Example: The purpose of the project is..</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and/or photos</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_________ Hall is listed on the National Register of Historic Places (NRHP)</a:t>
            </a:r>
          </a:p>
          <a:p>
            <a:pPr marL="228600" indent="-219075">
              <a:spcAft>
                <a:spcPts val="1000"/>
              </a:spcAft>
              <a:buFont typeface="Arial" panose="020B0604020202020204" pitchFamily="34" charset="0"/>
              <a:buChar char="•"/>
            </a:pPr>
            <a:r>
              <a:rPr lang="en-US" dirty="0"/>
              <a:t>Example: The surrounding buildings are Collegiate gothic style with red brick, and have gable roofs with flat red clay tiles </a:t>
            </a:r>
          </a:p>
          <a:p>
            <a:pPr marL="9525"/>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photos of the site/building and surrounding buildings/area</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607099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The LVL committee reviewed and approved the tree impacts on..</a:t>
            </a:r>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the site plan</a:t>
            </a: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3195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addition is incorporating red brick, cast stone and clay tiles on the roof</a:t>
            </a:r>
          </a:p>
          <a:p>
            <a:pPr marL="228600" indent="-219075">
              <a:spcAft>
                <a:spcPts val="1000"/>
              </a:spcAft>
              <a:buFont typeface="Arial" panose="020B0604020202020204" pitchFamily="34" charset="0"/>
              <a:buChar char="•"/>
            </a:pPr>
            <a:r>
              <a:rPr lang="en-US" dirty="0"/>
              <a:t>Example: The arched entryway will not be impacted by the project</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building renderings or examples of materials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846469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1052</Words>
  <Application>Microsoft Office PowerPoint</Application>
  <PresentationFormat>Widescreen</PresentationFormat>
  <Paragraphs>89</Paragraphs>
  <Slides>8</Slides>
  <Notes>7</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8</vt:i4>
      </vt:variant>
    </vt:vector>
  </HeadingPairs>
  <TitlesOfParts>
    <vt:vector size="27"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MP10000 CENTURY TOWER)</vt:lpstr>
      <vt:lpstr>PRESENTATION GUIDELINES</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MP10000 CENTURY TOWER)</dc:title>
  <dc:creator>Mandell,Rachel C</dc:creator>
  <cp:lastModifiedBy>Mandell,Rachel C</cp:lastModifiedBy>
  <cp:revision>21</cp:revision>
  <dcterms:created xsi:type="dcterms:W3CDTF">2024-01-25T21:34:27Z</dcterms:created>
  <dcterms:modified xsi:type="dcterms:W3CDTF">2024-04-02T11:22:55Z</dcterms:modified>
</cp:coreProperties>
</file>