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86" r:id="rId2"/>
  </p:sldMasterIdLst>
  <p:notesMasterIdLst>
    <p:notesMasterId r:id="rId13"/>
  </p:notesMasterIdLst>
  <p:sldIdLst>
    <p:sldId id="359" r:id="rId3"/>
    <p:sldId id="373" r:id="rId4"/>
    <p:sldId id="348" r:id="rId5"/>
    <p:sldId id="374" r:id="rId6"/>
    <p:sldId id="360" r:id="rId7"/>
    <p:sldId id="376" r:id="rId8"/>
    <p:sldId id="361" r:id="rId9"/>
    <p:sldId id="377" r:id="rId10"/>
    <p:sldId id="364" r:id="rId11"/>
    <p:sldId id="3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3" autoAdjust="0"/>
    <p:restoredTop sz="80282" autoAdjust="0"/>
  </p:normalViewPr>
  <p:slideViewPr>
    <p:cSldViewPr snapToGrid="0">
      <p:cViewPr varScale="1">
        <p:scale>
          <a:sx n="127" d="100"/>
          <a:sy n="127" d="100"/>
        </p:scale>
        <p:origin x="375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FC895-6887-4ABD-B0C0-331D61055E2E}"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CAEE4-8E09-46CF-A257-3FCFB4AD7B70}" type="slidenum">
              <a:rPr lang="en-US" smtClean="0"/>
              <a:t>‹#›</a:t>
            </a:fld>
            <a:endParaRPr lang="en-US"/>
          </a:p>
        </p:txBody>
      </p:sp>
    </p:spTree>
    <p:extLst>
      <p:ext uri="{BB962C8B-B14F-4D97-AF65-F5344CB8AC3E}">
        <p14:creationId xmlns:p14="http://schemas.microsoft.com/office/powerpoint/2010/main" val="2529726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 </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so far, as well as a reminder of the LUFPC’s motion made at Programming. Provide the following information:</a:t>
            </a:r>
          </a:p>
          <a:p>
            <a:endParaRPr lang="en-US" dirty="0"/>
          </a:p>
          <a:p>
            <a:pPr marL="171450" indent="-171450">
              <a:buFont typeface="Arial" panose="020B0604020202020204" pitchFamily="34" charset="0"/>
              <a:buChar char="•"/>
            </a:pPr>
            <a:r>
              <a:rPr lang="en-US" dirty="0"/>
              <a:t>Date of the committee</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Be sure to discuss the ways the plan incorporated the feedback received from the committees during the Programming phase. Also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does the placement of the building thoughtfully ensure the preservation of heritage trees?</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building orientation allow for service areas to be out-of-view and not intervene with the pedestrian experience?</a:t>
            </a:r>
            <a:endParaRPr lang="en-US" b="0" dirty="0"/>
          </a:p>
          <a:p>
            <a:pPr marL="171450" indent="-171450">
              <a:buFont typeface="Arial" panose="020B0604020202020204" pitchFamily="34" charset="0"/>
              <a:buChar char="•"/>
            </a:pPr>
            <a:r>
              <a:rPr lang="en-US" b="0" dirty="0"/>
              <a:t>How does the site design incorporate the landscape typology identified in the Landscape Master Plan?</a:t>
            </a:r>
          </a:p>
          <a:p>
            <a:pPr marL="171450" indent="-171450">
              <a:buFont typeface="Arial" panose="020B0604020202020204" pitchFamily="34" charset="0"/>
              <a:buChar char="•"/>
            </a:pPr>
            <a:r>
              <a:rPr lang="en-US" b="0" dirty="0"/>
              <a:t>How will stormwater be captured and/or redirected?</a:t>
            </a:r>
          </a:p>
          <a:p>
            <a:pPr marL="171450" indent="-171450">
              <a:buFont typeface="Arial" panose="020B0604020202020204" pitchFamily="34" charset="0"/>
              <a:buChar char="•"/>
            </a:pPr>
            <a:r>
              <a:rPr lang="en-US" b="0" dirty="0"/>
              <a:t>Are there any utility conflicts?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How does the placement of the building thoughtfully consider building setbacks, building height and infill requirements recommended by the Secretary of the Interior for new buildings in historic districts (if applicable)?</a:t>
            </a:r>
          </a:p>
          <a:p>
            <a:pPr marL="171450" indent="-171450">
              <a:buFont typeface="Arial" panose="020B0604020202020204" pitchFamily="34" charset="0"/>
              <a:buChar char="•"/>
            </a:pPr>
            <a:r>
              <a:rPr lang="en-US" b="0" dirty="0"/>
              <a:t>Are there any significant site impacts that the committee should be aware of?</a:t>
            </a:r>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1042494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Use this slide to summarize the requested tree removals/site impacts and the action taken by the Lakes, Vegetation &amp; Landscaping committee. Consider using an aerial image or tree survey (if available) to indicate their location on the site. Be prepared to answer questions justifying the tree removals. </a:t>
            </a:r>
          </a:p>
          <a:p>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324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many details may still be unknown at this time, provide general information about the building design, including building height, and highlight at a high level how the design ties into the surrounding context. The information provided should fall within the purview of the Campus Master Plan (Urban Design Element). </a:t>
            </a:r>
          </a:p>
          <a:p>
            <a:endParaRPr lang="en-US" dirty="0"/>
          </a:p>
          <a:p>
            <a:r>
              <a:rPr lang="en-US" dirty="0"/>
              <a:t>Answer questions such as:</a:t>
            </a:r>
          </a:p>
          <a:p>
            <a:endParaRPr lang="en-US" dirty="0"/>
          </a:p>
          <a:p>
            <a:pPr marL="171450" indent="-171450">
              <a:buFont typeface="Arial" panose="020B0604020202020204" pitchFamily="34" charset="0"/>
              <a:buChar char="•"/>
            </a:pPr>
            <a:r>
              <a:rPr lang="en-US" dirty="0"/>
              <a:t>How does the new building or building addition relate to neighboring buildings? (Urban Design policy 1.2.5)</a:t>
            </a:r>
          </a:p>
          <a:p>
            <a:pPr marL="171450" indent="-171450">
              <a:buFont typeface="Arial" panose="020B0604020202020204" pitchFamily="34" charset="0"/>
              <a:buChar char="•"/>
            </a:pPr>
            <a:r>
              <a:rPr lang="en-US" dirty="0"/>
              <a:t>How does the project enhance the consistency of the campus fabric?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project incorporate feedback received by the committee during the Programming phase?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PHB&amp;S committee during the programming phase?*</a:t>
            </a:r>
          </a:p>
          <a:p>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a:p>
            <a:pPr marL="171450" indent="-171450">
              <a:buFont typeface="Arial" panose="020B0604020202020204" pitchFamily="34" charset="0"/>
              <a:buChar char="•"/>
            </a:pPr>
            <a:r>
              <a:rPr lang="en-US" dirty="0"/>
              <a:t>How does the building design incorporate feedback received from the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What stormwater features will the project be implementing? LID?</a:t>
            </a:r>
          </a:p>
          <a:p>
            <a:pPr marL="171450" indent="-171450">
              <a:buFont typeface="Arial" panose="020B0604020202020204" pitchFamily="34" charset="0"/>
              <a:buChar char="•"/>
            </a:pPr>
            <a:r>
              <a:rPr lang="en-US" dirty="0"/>
              <a:t>Will the project be making any improvements to the site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391239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87379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4214803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649847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425774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4206129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0432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423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235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81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2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4676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038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33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634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237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51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10817596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619505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4077520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191004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63519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400106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79153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537746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9752997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5543358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1492390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950754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9841944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26605911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1465249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5389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433269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921652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8883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89064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80668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629296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43743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74032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8074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66856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9268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9112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166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7495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2558927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4045021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chrome-extension://efaidnbmnnnibpcajpcglclefindmkaj/https:/facilities.ufl.edu/wp-content/uploads/committees/lvl/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SCHEMATIC DESIGN</a:t>
            </a:r>
          </a:p>
        </p:txBody>
      </p:sp>
    </p:spTree>
    <p:extLst>
      <p:ext uri="{BB962C8B-B14F-4D97-AF65-F5344CB8AC3E}">
        <p14:creationId xmlns:p14="http://schemas.microsoft.com/office/powerpoint/2010/main" val="4175007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endParaRPr lang="en-US" sz="1800" dirty="0"/>
          </a:p>
          <a:p>
            <a:pPr marL="228600" indent="-219075">
              <a:buFont typeface="Arial" panose="020B0604020202020204" pitchFamily="34" charset="0"/>
              <a:buChar char="•"/>
            </a:pPr>
            <a:r>
              <a:rPr lang="en-US" sz="1800" dirty="0"/>
              <a:t>During the </a:t>
            </a:r>
            <a:r>
              <a:rPr lang="en-US" sz="1800" dirty="0">
                <a:solidFill>
                  <a:srgbClr val="0020A5"/>
                </a:solidFill>
              </a:rPr>
              <a:t>Schematic Design</a:t>
            </a:r>
            <a:r>
              <a:rPr lang="en-US" sz="1800" dirty="0"/>
              <a:t> </a:t>
            </a:r>
            <a:r>
              <a:rPr lang="en-US" sz="1800" dirty="0">
                <a:solidFill>
                  <a:srgbClr val="0020A5"/>
                </a:solidFill>
              </a:rPr>
              <a:t>phase</a:t>
            </a:r>
            <a:r>
              <a:rPr lang="en-US" sz="1800" dirty="0"/>
              <a:t> of Major Projects, the committee is approving the general </a:t>
            </a:r>
            <a:r>
              <a:rPr lang="en-US" sz="1800" b="1" dirty="0"/>
              <a:t>building footprint </a:t>
            </a:r>
            <a:r>
              <a:rPr lang="en-US" sz="1800" dirty="0"/>
              <a:t>and </a:t>
            </a:r>
            <a:r>
              <a:rPr lang="en-US" sz="1800" b="1" dirty="0"/>
              <a:t>site layout</a:t>
            </a:r>
            <a:r>
              <a:rPr lang="en-US" sz="1800" dirty="0"/>
              <a:t>, as well as reviewing for </a:t>
            </a:r>
            <a:r>
              <a:rPr lang="en-US" sz="1800" b="1" dirty="0"/>
              <a:t>compliance</a:t>
            </a:r>
            <a:r>
              <a:rPr lang="en-US" sz="1800" dirty="0"/>
              <a:t> with the </a:t>
            </a:r>
            <a:r>
              <a:rPr lang="en-US" sz="1800" b="1" dirty="0"/>
              <a:t>Campus Master Plan</a:t>
            </a:r>
            <a:r>
              <a:rPr lang="en-US" sz="1800" dirty="0"/>
              <a:t>.</a:t>
            </a: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extLst>
              <p:ext uri="{D42A27DB-BD31-4B8C-83A1-F6EECF244321}">
                <p14:modId xmlns:p14="http://schemas.microsoft.com/office/powerpoint/2010/main" val="4102295595"/>
              </p:ext>
            </p:extLst>
          </p:nvPr>
        </p:nvGraphicFramePr>
        <p:xfrm>
          <a:off x="446267" y="5156175"/>
          <a:ext cx="8848204" cy="1112520"/>
        </p:xfrm>
        <a:graphic>
          <a:graphicData uri="http://schemas.openxmlformats.org/drawingml/2006/table">
            <a:tbl>
              <a:tblPr firstRow="1" bandRow="1">
                <a:tableStyleId>{5C22544A-7EE6-4342-B048-85BDC9FD1C3A}</a:tableStyleId>
              </a:tblPr>
              <a:tblGrid>
                <a:gridCol w="4424102">
                  <a:extLst>
                    <a:ext uri="{9D8B030D-6E8A-4147-A177-3AD203B41FA5}">
                      <a16:colId xmlns:a16="http://schemas.microsoft.com/office/drawing/2014/main" val="250796856"/>
                    </a:ext>
                  </a:extLst>
                </a:gridCol>
                <a:gridCol w="4424102">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8">
                            <a:extLst>
                              <a:ext uri="{A12FA001-AC4F-418D-AE19-62706E023703}">
                                <ahyp:hlinkClr xmlns:ahyp="http://schemas.microsoft.com/office/drawing/2018/hyperlinkcolor" val="tx"/>
                              </a:ext>
                            </a:extLst>
                          </a:hlinkClick>
                        </a:rPr>
                        <a:t>Tree Mitigation Policy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180683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375497"/>
            <a:ext cx="5827071" cy="3865563"/>
          </a:xfrm>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t>Attended the </a:t>
            </a:r>
            <a:r>
              <a:rPr lang="en-US" dirty="0">
                <a:solidFill>
                  <a:srgbClr val="FA4616"/>
                </a:solidFill>
              </a:rPr>
              <a:t>Lakes, Vegetation &amp; Landscaping </a:t>
            </a:r>
            <a:r>
              <a:rPr lang="en-US" dirty="0"/>
              <a:t>Meeting on MM/DD/YY and on MM/DD/YY</a:t>
            </a:r>
          </a:p>
          <a:p>
            <a:pPr marL="398463" lvl="1" indent="-219075">
              <a:spcAft>
                <a:spcPts val="1000"/>
              </a:spcAft>
            </a:pPr>
            <a:r>
              <a:rPr lang="en-US" dirty="0"/>
              <a:t>At the ASD phase, the committee discussed the proposed site plan and tree removals</a:t>
            </a:r>
          </a:p>
          <a:p>
            <a:pPr marL="398463" lvl="1" indent="-219075">
              <a:spcAft>
                <a:spcPts val="1000"/>
              </a:spcAft>
            </a:pPr>
            <a:r>
              <a:rPr lang="en-US" dirty="0"/>
              <a:t>Committee made a motion to </a:t>
            </a:r>
            <a:r>
              <a:rPr lang="en-US" b="1" dirty="0"/>
              <a:t>approve</a:t>
            </a:r>
            <a:r>
              <a:rPr lang="en-US" dirty="0"/>
              <a:t> the project as presented</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Stormwater will be addressed by..</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At their meeting on MM/DD/YY, the Lakes, Vegetation &amp; Landscaping Committee approved the removal of..</a:t>
            </a:r>
          </a:p>
          <a:p>
            <a:pPr marL="228600" indent="-219075">
              <a:spcAft>
                <a:spcPts val="1000"/>
              </a:spcAft>
              <a:buFont typeface="Arial" panose="020B0604020202020204" pitchFamily="34" charset="0"/>
              <a:buChar char="•"/>
            </a:pPr>
            <a:r>
              <a:rPr lang="en-US" dirty="0"/>
              <a:t>Example: No trees proposed for removal are heritage trees</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4" name="Text Placeholder 3">
            <a:extLst>
              <a:ext uri="{FF2B5EF4-FFF2-40B4-BE49-F238E27FC236}">
                <a16:creationId xmlns:a16="http://schemas.microsoft.com/office/drawing/2014/main" id="{3EC85B9F-189F-9725-0620-9C0873A8B917}"/>
              </a:ext>
            </a:extLst>
          </p:cNvPr>
          <p:cNvSpPr>
            <a:spLocks noGrp="1"/>
          </p:cNvSpPr>
          <p:nvPr>
            <p:ph type="body" sz="quarter" idx="20"/>
          </p:nvPr>
        </p:nvSpPr>
        <p:spPr>
          <a:xfrm>
            <a:off x="4592465" y="1498147"/>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images of the trees and their locations on the project site.</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p:txBody>
      </p:sp>
    </p:spTree>
    <p:extLst>
      <p:ext uri="{BB962C8B-B14F-4D97-AF65-F5344CB8AC3E}">
        <p14:creationId xmlns:p14="http://schemas.microsoft.com/office/powerpoint/2010/main" val="177783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building will be three stories tall and will relate to neighboring buildings by..</a:t>
            </a:r>
          </a:p>
          <a:p>
            <a:pPr marL="228600" indent="-219075">
              <a:spcAft>
                <a:spcPts val="1000"/>
              </a:spcAft>
              <a:buFont typeface="Arial" panose="020B0604020202020204" pitchFamily="34" charset="0"/>
              <a:buChar char="•"/>
            </a:pPr>
            <a:r>
              <a:rPr lang="en-US" dirty="0"/>
              <a:t>Example: The PHB&amp;S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rendering or examples of materials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building design,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additional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practices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2671</TotalTime>
  <Words>1390</Words>
  <Application>Microsoft Office PowerPoint</Application>
  <PresentationFormat>Widescreen</PresentationFormat>
  <Paragraphs>120</Paragraphs>
  <Slides>10</Slides>
  <Notes>9</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10</vt:i4>
      </vt:variant>
    </vt:vector>
  </HeadingPairs>
  <TitlesOfParts>
    <vt:vector size="29"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39</cp:revision>
  <dcterms:created xsi:type="dcterms:W3CDTF">2024-01-24T17:25:07Z</dcterms:created>
  <dcterms:modified xsi:type="dcterms:W3CDTF">2024-04-02T11:59:53Z</dcterms:modified>
</cp:coreProperties>
</file>