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8" r:id="rId2"/>
  </p:sldMasterIdLst>
  <p:notesMasterIdLst>
    <p:notesMasterId r:id="rId15"/>
  </p:notesMasterIdLst>
  <p:sldIdLst>
    <p:sldId id="360" r:id="rId3"/>
    <p:sldId id="373" r:id="rId4"/>
    <p:sldId id="348" r:id="rId5"/>
    <p:sldId id="378" r:id="rId6"/>
    <p:sldId id="374" r:id="rId7"/>
    <p:sldId id="375" r:id="rId8"/>
    <p:sldId id="379" r:id="rId9"/>
    <p:sldId id="363" r:id="rId10"/>
    <p:sldId id="361" r:id="rId11"/>
    <p:sldId id="377" r:id="rId12"/>
    <p:sldId id="364" r:id="rId13"/>
    <p:sldId id="3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909" autoAdjust="0"/>
  </p:normalViewPr>
  <p:slideViewPr>
    <p:cSldViewPr snapToGrid="0">
      <p:cViewPr varScale="1">
        <p:scale>
          <a:sx n="124" d="100"/>
          <a:sy n="124" d="100"/>
        </p:scale>
        <p:origin x="394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DF4B5-DEC5-4157-A3D8-3F3CE87EB710}"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93A07-F86C-4DC5-BFB5-2C7AB2CE2750}" type="slidenum">
              <a:rPr lang="en-US" smtClean="0"/>
              <a:t>‹#›</a:t>
            </a:fld>
            <a:endParaRPr lang="en-US"/>
          </a:p>
        </p:txBody>
      </p:sp>
    </p:spTree>
    <p:extLst>
      <p:ext uri="{BB962C8B-B14F-4D97-AF65-F5344CB8AC3E}">
        <p14:creationId xmlns:p14="http://schemas.microsoft.com/office/powerpoint/2010/main" val="164296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the campus historic district, or historic impact area? Is the building on the national register, or contributing to the campus historic district?</a:t>
            </a:r>
          </a:p>
          <a:p>
            <a:pPr marL="171450" indent="-171450">
              <a:buFont typeface="Arial" panose="020B0604020202020204" pitchFamily="34" charset="0"/>
              <a:buChar char="•"/>
            </a:pPr>
            <a:r>
              <a:rPr lang="en-US" dirty="0"/>
              <a:t>Is it adjacent to a lake, pond, wetland, or conservation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influenced the site or building design?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site plan. Answer questions such as:</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will the site layout be cohesive with surrounding areas and existing pedestrian connections?</a:t>
            </a:r>
          </a:p>
          <a:p>
            <a:pPr marL="171450" indent="-171450">
              <a:buFont typeface="Arial" panose="020B0604020202020204" pitchFamily="34" charset="0"/>
              <a:buChar char="•"/>
            </a:pPr>
            <a:r>
              <a:rPr lang="en-US" b="0" dirty="0"/>
              <a:t>Are there any significant site impacts that the committee should be aware of?</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Use this slide to summarize the requested tree removals/site impacts and the action taken by the Lakes, Vegetation &amp; Landscaping committee. Consider using an aerial image or tree survey (if available) to indicate their location on the site. Be prepared to answer questions justifying the tree removals. </a:t>
            </a:r>
          </a:p>
          <a:p>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IF APPLICABLE, use this slide to briefly show the proposed Landscape Plan and the action taken by the Lakes, Vegetation and Landscaping Committee.</a:t>
            </a:r>
            <a:br>
              <a:rPr lang="en-US" dirty="0"/>
            </a:br>
            <a:endParaRPr lang="en-US" dirty="0"/>
          </a:p>
          <a:p>
            <a:pPr marL="0" indent="0">
              <a:buFont typeface="Arial" panose="020B0604020202020204" pitchFamily="34" charset="0"/>
              <a:buNone/>
            </a:pPr>
            <a:r>
              <a:rPr lang="en-US" dirty="0"/>
              <a:t>Only highlight the main points that the committee should be aware of (ex. a stormwater feature).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APPLICABLE, provide general information about the project design and highlight at a high level how the design ties into the surrounding context. The information provided should fall within the purview of the Campus Master Plan.</a:t>
            </a:r>
          </a:p>
          <a:p>
            <a:endParaRPr lang="en-US" dirty="0"/>
          </a:p>
          <a:p>
            <a:pPr marL="171450" indent="-171450">
              <a:buFont typeface="Arial" panose="020B0604020202020204" pitchFamily="34" charset="0"/>
              <a:buChar char="•"/>
            </a:pPr>
            <a:r>
              <a:rPr lang="en-US" dirty="0"/>
              <a:t>How does the project relate to neighboring structures? </a:t>
            </a:r>
          </a:p>
          <a:p>
            <a:pPr marL="171450" indent="-171450">
              <a:buFont typeface="Arial" panose="020B0604020202020204" pitchFamily="34" charset="0"/>
              <a:buChar char="•"/>
            </a:pPr>
            <a:r>
              <a:rPr lang="en-US" dirty="0"/>
              <a:t>How does the project enhance the consistency of the campus fabric?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project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provided should fall within the purview of the Land Use &amp; Facilities Planning Committee and the Campus Master Plan.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1086879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122927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25165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46019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854766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008874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2812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050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0994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6674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775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3834629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5931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0472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342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60732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04439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5037037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602210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33513014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5723386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70537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1949631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14996148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8790173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5738164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554807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69453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6328031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3406671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8138383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19955425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85512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18465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0794863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58968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47859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244205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799545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21152285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800617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4162078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158627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6918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45737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07003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2385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5981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3164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580957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614130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chrome-extension://efaidnbmnnnibpcajpcglclefindmkaj/https:/facilities.ufl.edu/wp-content/uploads/committees/lvl/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7.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Tree>
    <p:extLst>
      <p:ext uri="{BB962C8B-B14F-4D97-AF65-F5344CB8AC3E}">
        <p14:creationId xmlns:p14="http://schemas.microsoft.com/office/powerpoint/2010/main" val="3670490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project,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additional content related to the project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2937312387"/>
              </p:ext>
            </p:extLst>
          </p:nvPr>
        </p:nvGraphicFramePr>
        <p:xfrm>
          <a:off x="446266" y="4849792"/>
          <a:ext cx="10057302" cy="1112520"/>
        </p:xfrm>
        <a:graphic>
          <a:graphicData uri="http://schemas.openxmlformats.org/drawingml/2006/table">
            <a:tbl>
              <a:tblPr firstRow="1" bandRow="1">
                <a:tableStyleId>{5C22544A-7EE6-4342-B048-85BDC9FD1C3A}</a:tableStyleId>
              </a:tblPr>
              <a:tblGrid>
                <a:gridCol w="5028651">
                  <a:extLst>
                    <a:ext uri="{9D8B030D-6E8A-4147-A177-3AD203B41FA5}">
                      <a16:colId xmlns:a16="http://schemas.microsoft.com/office/drawing/2014/main" val="250796856"/>
                    </a:ext>
                  </a:extLst>
                </a:gridCol>
                <a:gridCol w="5028651">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accent2"/>
                          </a:solidFill>
                          <a:latin typeface="Gentona Book"/>
                          <a:hlinkClick r:id="rId8">
                            <a:extLst>
                              <a:ext uri="{A12FA001-AC4F-418D-AE19-62706E023703}">
                                <ahyp:hlinkClr xmlns:ahyp="http://schemas.microsoft.com/office/drawing/2018/hyperlinkcolor" val="tx"/>
                              </a:ext>
                            </a:extLst>
                          </a:hlinkClick>
                        </a:rPr>
                        <a:t>Tree Mitigation Policy</a:t>
                      </a:r>
                      <a:endParaRPr lang="en-US" sz="16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 </a:t>
            </a:r>
            <a:br>
              <a:rPr lang="en-US" dirty="0"/>
            </a:br>
            <a:br>
              <a:rPr lang="en-US" dirty="0"/>
            </a:br>
            <a:r>
              <a:rPr lang="en-US" dirty="0"/>
              <a:t>The committee discussed the project and tree removals</a:t>
            </a:r>
          </a:p>
          <a:p>
            <a:pPr marL="398463" lvl="1"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 &amp; Conditions</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236469"/>
            <a:ext cx="5434973" cy="3865563"/>
          </a:xfrm>
        </p:spPr>
        <p:txBody>
          <a:bodyPr/>
          <a:lstStyle/>
          <a:p>
            <a:pPr marL="228600" indent="-219075">
              <a:spcAft>
                <a:spcPts val="1000"/>
              </a:spcAft>
              <a:buFont typeface="Arial" panose="020B0604020202020204" pitchFamily="34" charset="0"/>
              <a:buChar char="•"/>
            </a:pPr>
            <a:r>
              <a:rPr lang="en-US" sz="1800" dirty="0"/>
              <a:t>Example: Currently, the site is primarily used for..</a:t>
            </a:r>
          </a:p>
          <a:p>
            <a:pPr marL="228600" indent="-219075">
              <a:spcAft>
                <a:spcPts val="1000"/>
              </a:spcAft>
              <a:buFont typeface="Arial" panose="020B0604020202020204" pitchFamily="34" charset="0"/>
              <a:buChar char="•"/>
            </a:pPr>
            <a:r>
              <a:rPr lang="en-US" sz="1800" dirty="0"/>
              <a:t>Example: The buildings and land uses surrounding the site include..</a:t>
            </a:r>
          </a:p>
          <a:p>
            <a:pPr marL="228600" indent="-219075">
              <a:spcAft>
                <a:spcPts val="1000"/>
              </a:spcAft>
              <a:buFont typeface="Arial" panose="020B0604020202020204" pitchFamily="34" charset="0"/>
              <a:buChar char="•"/>
            </a:pPr>
            <a:r>
              <a:rPr lang="en-US" sz="1800" dirty="0"/>
              <a:t>Example: The project is in the historic impact area</a:t>
            </a:r>
          </a:p>
          <a:p>
            <a:pPr marL="228600" indent="-219075">
              <a:spcAft>
                <a:spcPts val="1000"/>
              </a:spcAft>
              <a:buFont typeface="Arial" panose="020B0604020202020204" pitchFamily="34" charset="0"/>
              <a:buChar char="•"/>
            </a:pPr>
            <a:r>
              <a:rPr lang="en-US" sz="1800" dirty="0"/>
              <a:t>Example: There are two heritage trees on site. </a:t>
            </a:r>
          </a:p>
          <a:p>
            <a:pPr marL="228600" indent="-219075">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6" name="Text Placeholder 3">
            <a:extLst>
              <a:ext uri="{FF2B5EF4-FFF2-40B4-BE49-F238E27FC236}">
                <a16:creationId xmlns:a16="http://schemas.microsoft.com/office/drawing/2014/main" id="{AFF179D8-5D3D-F390-3595-9C4D94C10E75}"/>
              </a:ext>
            </a:extLst>
          </p:cNvPr>
          <p:cNvSpPr txBox="1">
            <a:spLocks/>
          </p:cNvSpPr>
          <p:nvPr/>
        </p:nvSpPr>
        <p:spPr>
          <a:xfrm>
            <a:off x="5922029" y="1329099"/>
            <a:ext cx="5521325" cy="4944235"/>
          </a:xfrm>
          <a:prstGeom prst="rect">
            <a:avLst/>
          </a:prstGeom>
        </p:spPr>
        <p:txBody>
          <a:bodyPr vert="horz" lIns="0" tIns="0" rIns="0" bIns="0" rtlCol="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kern="1200">
                <a:solidFill>
                  <a:schemeClr val="tx1"/>
                </a:solidFill>
                <a:latin typeface="Gentona Book" pitchFamily="2" charset="77"/>
                <a:ea typeface="+mn-ea"/>
                <a:cs typeface="+mn-cs"/>
              </a:defRPr>
            </a:lvl1pPr>
            <a:lvl2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2pPr>
            <a:lvl3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3pPr>
            <a:lvl4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4pPr>
            <a:lvl5pPr marL="180975" indent="-169863" algn="l" defTabSz="914400" rtl="0" eaLnBrk="1" latinLnBrk="0" hangingPunct="1">
              <a:lnSpc>
                <a:spcPct val="90000"/>
              </a:lnSpc>
              <a:spcBef>
                <a:spcPts val="500"/>
              </a:spcBef>
              <a:buFont typeface="Arial" panose="020B0604020202020204" pitchFamily="34" charset="0"/>
              <a:buChar char="•"/>
              <a:tabLst/>
              <a:defRPr sz="2000" b="0" i="0" kern="1200">
                <a:solidFill>
                  <a:schemeClr val="tx1"/>
                </a:solidFill>
                <a:latin typeface="Gentona Book"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photos of the project site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Tree>
    <p:extLst>
      <p:ext uri="{BB962C8B-B14F-4D97-AF65-F5344CB8AC3E}">
        <p14:creationId xmlns:p14="http://schemas.microsoft.com/office/powerpoint/2010/main" val="302152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9525">
              <a:spcAft>
                <a:spcPts val="1000"/>
              </a:spcAft>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5152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approved the removal of..</a:t>
            </a:r>
          </a:p>
          <a:p>
            <a:pPr marL="228600" indent="-219075">
              <a:spcAft>
                <a:spcPts val="1000"/>
              </a:spcAft>
              <a:buFont typeface="Arial" panose="020B0604020202020204" pitchFamily="34" charset="0"/>
              <a:buChar char="•"/>
            </a:pPr>
            <a:r>
              <a:rPr lang="en-US" dirty="0"/>
              <a:t>Example: No trees proposed for removal are heritage trees</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images of the trees and their locations on the project site.</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p:txBody>
      </p:sp>
    </p:spTree>
    <p:extLst>
      <p:ext uri="{BB962C8B-B14F-4D97-AF65-F5344CB8AC3E}">
        <p14:creationId xmlns:p14="http://schemas.microsoft.com/office/powerpoint/2010/main" val="205529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360283" cy="3865563"/>
          </a:xfrm>
        </p:spPr>
        <p:txBody>
          <a:bodyPr/>
          <a:lstStyle/>
          <a:p>
            <a:pPr marL="228600" indent="-219075">
              <a:spcAft>
                <a:spcPts val="1000"/>
              </a:spcAft>
              <a:buFont typeface="Arial" panose="020B0604020202020204" pitchFamily="34" charset="0"/>
              <a:buChar char="•"/>
            </a:pPr>
            <a:r>
              <a:rPr lang="en-US" dirty="0"/>
              <a:t>The Lakes, Vegetation &amp; Landscaping Committee reviewed and approved the proposed landscape plan.</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temporary building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graphics or photos related to the project</a:t>
            </a:r>
            <a:endParaRPr lang="en-US" sz="1800"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1232</Words>
  <Application>Microsoft Office PowerPoint</Application>
  <PresentationFormat>Widescreen</PresentationFormat>
  <Paragraphs>120</Paragraphs>
  <Slides>12</Slides>
  <Notes>11</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12</vt:i4>
      </vt:variant>
    </vt:vector>
  </HeadingPairs>
  <TitlesOfParts>
    <vt:vector size="31"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Mandell,Rachel C</cp:lastModifiedBy>
  <cp:revision>17</cp:revision>
  <dcterms:created xsi:type="dcterms:W3CDTF">2024-03-12T11:26:46Z</dcterms:created>
  <dcterms:modified xsi:type="dcterms:W3CDTF">2024-04-02T11:59:30Z</dcterms:modified>
</cp:coreProperties>
</file>