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12"/>
  </p:notesMasterIdLst>
  <p:sldIdLst>
    <p:sldId id="359" r:id="rId3"/>
    <p:sldId id="373" r:id="rId4"/>
    <p:sldId id="348" r:id="rId5"/>
    <p:sldId id="374" r:id="rId6"/>
    <p:sldId id="375" r:id="rId7"/>
    <p:sldId id="376" r:id="rId8"/>
    <p:sldId id="361" r:id="rId9"/>
    <p:sldId id="377" r:id="rId10"/>
    <p:sldId id="3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7791" autoAdjust="0"/>
  </p:normalViewPr>
  <p:slideViewPr>
    <p:cSldViewPr snapToGrid="0">
      <p:cViewPr varScale="1">
        <p:scale>
          <a:sx n="124" d="100"/>
          <a:sy n="124" d="100"/>
        </p:scale>
        <p:origin x="39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A5415-8BA0-4EE9-9D45-044C8A8E8BF8}"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820E1-E9CA-4BB1-B5E3-064E2ED21DEA}" type="slidenum">
              <a:rPr lang="en-US" smtClean="0"/>
              <a:t>‹#›</a:t>
            </a:fld>
            <a:endParaRPr lang="en-US"/>
          </a:p>
        </p:txBody>
      </p:sp>
    </p:spTree>
    <p:extLst>
      <p:ext uri="{BB962C8B-B14F-4D97-AF65-F5344CB8AC3E}">
        <p14:creationId xmlns:p14="http://schemas.microsoft.com/office/powerpoint/2010/main" val="233983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 </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Additionally, provide an overview of the LUFPC’s motions made at Programming and Advanced Schematic Design. Provide the following information:</a:t>
            </a:r>
          </a:p>
          <a:p>
            <a:endParaRPr lang="en-US" dirty="0"/>
          </a:p>
          <a:p>
            <a:pPr marL="171450" indent="-171450">
              <a:buFont typeface="Arial" panose="020B0604020202020204" pitchFamily="34" charset="0"/>
              <a:buChar char="•"/>
            </a:pPr>
            <a:r>
              <a:rPr lang="en-US" dirty="0"/>
              <a:t>Date of the committee meeting</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site plan. Highlight any modifications that may have been made since the Schematic Design phase. Answer questions such as:</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indent="-171450">
              <a:buFont typeface="Arial" panose="020B0604020202020204" pitchFamily="34" charset="0"/>
              <a:buChar char="•"/>
            </a:pPr>
            <a:r>
              <a:rPr lang="en-US" b="0" dirty="0"/>
              <a:t>What changes have been made since the previous committee review? Provide an explanation.</a:t>
            </a:r>
          </a:p>
          <a:p>
            <a:pPr marL="171450" indent="-171450">
              <a:buFont typeface="Arial" panose="020B0604020202020204" pitchFamily="34" charset="0"/>
              <a:buChar char="•"/>
            </a:pPr>
            <a:r>
              <a:rPr lang="en-US" b="0" dirty="0"/>
              <a:t>Are there any significant site impacts that the committee should be aware of?</a:t>
            </a: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Use this slide to summarize the action taken by the Lakes, Vegetation &amp; Landscaping committee when reviewing the Landscape Plan for the project. </a:t>
            </a:r>
            <a:r>
              <a:rPr lang="en-US" dirty="0"/>
              <a:t>Only highlight the main points that the committee should be aware of (ex. a stormwater feature).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there are any significant changes to tree impacts since the schematic design approval, those can also briefly be summarized here.</a:t>
            </a:r>
          </a:p>
          <a:p>
            <a:endParaRPr lang="en-US" b="0" dirty="0"/>
          </a:p>
          <a:p>
            <a:endParaRPr lang="en-US" b="0" dirty="0"/>
          </a:p>
          <a:p>
            <a:pPr marL="171450" indent="-171450">
              <a:buFont typeface="Arial" panose="020B0604020202020204" pitchFamily="34" charset="0"/>
              <a:buChar char="•"/>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324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general information about the building design, including building height, and highlight at a high level how the design ties into the surrounding context. The information provided should fall within the purview of the Campus Master Plan (Urban Design Element). </a:t>
            </a:r>
          </a:p>
          <a:p>
            <a:endParaRPr lang="en-US" dirty="0"/>
          </a:p>
          <a:p>
            <a:pPr marL="171450" indent="-171450">
              <a:buFont typeface="Arial" panose="020B0604020202020204" pitchFamily="34" charset="0"/>
              <a:buChar char="•"/>
            </a:pPr>
            <a:r>
              <a:rPr lang="en-US" dirty="0"/>
              <a:t>How does the new building or building addition relate to neighboring buildings? (Urban Design policy 1.2.5)</a:t>
            </a:r>
          </a:p>
          <a:p>
            <a:pPr marL="171450" indent="-171450">
              <a:buFont typeface="Arial" panose="020B0604020202020204" pitchFamily="34" charset="0"/>
              <a:buChar char="•"/>
            </a:pPr>
            <a:r>
              <a:rPr lang="en-US" dirty="0"/>
              <a:t>How does the project enhance the consistency of the campus fabric? </a:t>
            </a:r>
          </a:p>
          <a:p>
            <a:pPr marL="171450" indent="-171450">
              <a:buFont typeface="Arial" panose="020B0604020202020204" pitchFamily="34" charset="0"/>
              <a:buChar char="•"/>
            </a:pPr>
            <a:r>
              <a:rPr lang="en-US" dirty="0"/>
              <a:t>Does the project incorporate feedback received by the committee during the ASD phase?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PHB&amp;S committee during the programming phase?*</a:t>
            </a:r>
          </a:p>
          <a:p>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general information about the building design, including building height, and highlight at a high level how the design ties into the surrounding context. The information provided should fall within the purview of the Campus Master Plan (Urban Design Element). </a:t>
            </a:r>
          </a:p>
          <a:p>
            <a:endParaRPr lang="en-US" dirty="0"/>
          </a:p>
          <a:p>
            <a:pPr marL="171450" indent="-171450">
              <a:buFont typeface="Arial" panose="020B0604020202020204" pitchFamily="34" charset="0"/>
              <a:buChar char="•"/>
            </a:pPr>
            <a:r>
              <a:rPr lang="en-US" dirty="0"/>
              <a:t>How does the new building or building addition relate to neighboring buildings? (Urban Design policy 1.2.5)</a:t>
            </a:r>
          </a:p>
          <a:p>
            <a:pPr marL="171450" indent="-171450">
              <a:buFont typeface="Arial" panose="020B0604020202020204" pitchFamily="34" charset="0"/>
              <a:buChar char="•"/>
            </a:pPr>
            <a:r>
              <a:rPr lang="en-US" dirty="0"/>
              <a:t>How does the project enhance the consistency of the campus fabric?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project incorporate feedback received by the committee during the ASD phase?</a:t>
            </a:r>
          </a:p>
          <a:p>
            <a:pPr marL="0" indent="0">
              <a:buFont typeface="Arial" panose="020B0604020202020204" pitchFamily="34" charset="0"/>
              <a:buNone/>
            </a:pP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PHB&amp;S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26081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2388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12787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55102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187257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109125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23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17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611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678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88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1016515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792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094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527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9315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1791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620655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6055506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5027915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3759948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11335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6915391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970840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9854877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2202780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40466132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74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3067453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42802716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37560542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5044953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44115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56994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7991961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410722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31274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554646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7443412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41000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881015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15110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613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6479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289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4457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12654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458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3" Type="http://schemas.openxmlformats.org/officeDocument/2006/relationships/slideLayout" Target="../slideLayouts/slideLayout28.xml"/><Relationship Id="rId21" Type="http://schemas.openxmlformats.org/officeDocument/2006/relationships/slideLayout" Target="../slideLayouts/slideLayout46.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slideLayout" Target="../slideLayouts/slideLayout45.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24" Type="http://schemas.openxmlformats.org/officeDocument/2006/relationships/theme" Target="../theme/theme2.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23" Type="http://schemas.openxmlformats.org/officeDocument/2006/relationships/slideLayout" Target="../slideLayouts/slideLayout48.xml"/><Relationship Id="rId10" Type="http://schemas.openxmlformats.org/officeDocument/2006/relationships/slideLayout" Target="../slideLayouts/slideLayout35.xml"/><Relationship Id="rId19" Type="http://schemas.openxmlformats.org/officeDocument/2006/relationships/slideLayout" Target="../slideLayouts/slideLayout44.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38093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710" r:id="rId25"/>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2057112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chrome-extension://efaidnbmnnnibpcajpcglclefindmkaj/https:/facilities.ufl.edu/wp-content/uploads/committees/lvl/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6.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DESIGN DEVELOPMENT</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endParaRPr lang="en-US" sz="1800" dirty="0"/>
          </a:p>
          <a:p>
            <a:pPr marL="228600" indent="-219075">
              <a:buFont typeface="Arial" panose="020B0604020202020204" pitchFamily="34" charset="0"/>
              <a:buChar char="•"/>
            </a:pPr>
            <a:r>
              <a:rPr lang="en-US" sz="1800" dirty="0"/>
              <a:t>During the </a:t>
            </a:r>
            <a:r>
              <a:rPr lang="en-US" sz="1800" dirty="0">
                <a:solidFill>
                  <a:srgbClr val="0020A5"/>
                </a:solidFill>
              </a:rPr>
              <a:t>Design Development </a:t>
            </a:r>
            <a:r>
              <a:rPr lang="en-US" sz="1800" dirty="0"/>
              <a:t>phase</a:t>
            </a:r>
            <a:r>
              <a:rPr lang="en-US" sz="1800" dirty="0">
                <a:solidFill>
                  <a:srgbClr val="0020A5"/>
                </a:solidFill>
              </a:rPr>
              <a:t> </a:t>
            </a:r>
            <a:r>
              <a:rPr lang="en-US" sz="1800" dirty="0"/>
              <a:t>of Major Projects, the committee is approving the </a:t>
            </a:r>
            <a:r>
              <a:rPr lang="en-US" sz="1800" b="1" dirty="0"/>
              <a:t>site plan </a:t>
            </a:r>
            <a:r>
              <a:rPr lang="en-US" sz="1800" dirty="0"/>
              <a:t>and </a:t>
            </a:r>
            <a:r>
              <a:rPr lang="en-US" sz="1800" b="1" dirty="0"/>
              <a:t>building design</a:t>
            </a:r>
            <a:r>
              <a:rPr lang="en-US" sz="1800" dirty="0"/>
              <a:t>, as well as reviewing for </a:t>
            </a:r>
            <a:r>
              <a:rPr lang="en-US" sz="1800" b="1" dirty="0"/>
              <a:t>compliance</a:t>
            </a:r>
            <a:r>
              <a:rPr lang="en-US" sz="1800" dirty="0"/>
              <a:t> with the </a:t>
            </a:r>
            <a:r>
              <a:rPr lang="en-US" sz="1800" b="1" dirty="0"/>
              <a:t>Campus Master Plan</a:t>
            </a:r>
            <a:r>
              <a:rPr lang="en-US" sz="1800" dirty="0"/>
              <a:t>.</a:t>
            </a: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nvGraphicFramePr>
        <p:xfrm>
          <a:off x="446267" y="5156175"/>
          <a:ext cx="8848204" cy="1112520"/>
        </p:xfrm>
        <a:graphic>
          <a:graphicData uri="http://schemas.openxmlformats.org/drawingml/2006/table">
            <a:tbl>
              <a:tblPr firstRow="1" bandRow="1">
                <a:tableStyleId>{5C22544A-7EE6-4342-B048-85BDC9FD1C3A}</a:tableStyleId>
              </a:tblPr>
              <a:tblGrid>
                <a:gridCol w="4424102">
                  <a:extLst>
                    <a:ext uri="{9D8B030D-6E8A-4147-A177-3AD203B41FA5}">
                      <a16:colId xmlns:a16="http://schemas.microsoft.com/office/drawing/2014/main" val="250796856"/>
                    </a:ext>
                  </a:extLst>
                </a:gridCol>
                <a:gridCol w="4424102">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8">
                            <a:extLst>
                              <a:ext uri="{A12FA001-AC4F-418D-AE19-62706E023703}">
                                <ahyp:hlinkClr xmlns:ahyp="http://schemas.microsoft.com/office/drawing/2018/hyperlinkcolor" val="tx"/>
                              </a:ext>
                            </a:extLst>
                          </a:hlinkClick>
                        </a:rPr>
                        <a:t>Tree Mitigation Policy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180683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375497"/>
            <a:ext cx="5827071" cy="3865563"/>
          </a:xfrm>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solidFill>
                  <a:srgbClr val="FA4616"/>
                </a:solidFill>
              </a:rPr>
              <a:t>Lakes, Vegetation &amp; Landscaping Committee </a:t>
            </a:r>
            <a:br>
              <a:rPr lang="en-US" dirty="0"/>
            </a:br>
            <a:br>
              <a:rPr lang="en-US" dirty="0"/>
            </a:br>
            <a:r>
              <a:rPr lang="en-US" sz="1800" dirty="0"/>
              <a:t>Programming: MM/DD/YY</a:t>
            </a:r>
            <a:br>
              <a:rPr lang="en-US" sz="1800" dirty="0"/>
            </a:br>
            <a:r>
              <a:rPr lang="en-US" sz="1800" dirty="0"/>
              <a:t>Schematic Design: MM/DD/YY</a:t>
            </a:r>
            <a:br>
              <a:rPr lang="en-US" sz="1800" dirty="0"/>
            </a:br>
            <a:r>
              <a:rPr lang="en-US" sz="1800" dirty="0"/>
              <a:t>Design Development: MM/DD/YY</a:t>
            </a:r>
          </a:p>
          <a:p>
            <a:pPr marL="398463" lvl="3" indent="-219075">
              <a:spcAft>
                <a:spcPts val="1000"/>
              </a:spcAft>
            </a:pPr>
            <a:r>
              <a:rPr lang="en-US" dirty="0"/>
              <a:t>At the Design Development phase, the committee reviewed the landscape plan </a:t>
            </a:r>
          </a:p>
          <a:p>
            <a:pPr marL="398463" lvl="3" indent="-219075">
              <a:spcAft>
                <a:spcPts val="1000"/>
              </a:spcAft>
            </a:pPr>
            <a:r>
              <a:rPr lang="en-US" dirty="0"/>
              <a:t>Committee made a motion to </a:t>
            </a:r>
            <a:r>
              <a:rPr lang="en-US" b="1" dirty="0"/>
              <a:t>approve</a:t>
            </a:r>
            <a:r>
              <a:rPr lang="en-US" dirty="0"/>
              <a:t> the project as presented</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Since the previous committee review, a change has been made to..</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51522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Landscape Plan</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At their meeting on MM/DD/YY, the Lakes, Vegetation &amp; Landscaping Committee reviewed and approved the proposed landscape plan</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4" name="Text Placeholder 3">
            <a:extLst>
              <a:ext uri="{FF2B5EF4-FFF2-40B4-BE49-F238E27FC236}">
                <a16:creationId xmlns:a16="http://schemas.microsoft.com/office/drawing/2014/main" id="{3EC85B9F-189F-9725-0620-9C0873A8B917}"/>
              </a:ext>
            </a:extLst>
          </p:cNvPr>
          <p:cNvSpPr>
            <a:spLocks noGrp="1"/>
          </p:cNvSpPr>
          <p:nvPr>
            <p:ph type="body" sz="quarter" idx="20"/>
          </p:nvPr>
        </p:nvSpPr>
        <p:spPr>
          <a:xfrm>
            <a:off x="4592465" y="1498147"/>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a:t>
            </a:r>
            <a:endParaRPr lang="en-US" sz="1600" dirty="0"/>
          </a:p>
        </p:txBody>
      </p:sp>
    </p:spTree>
    <p:extLst>
      <p:ext uri="{BB962C8B-B14F-4D97-AF65-F5344CB8AC3E}">
        <p14:creationId xmlns:p14="http://schemas.microsoft.com/office/powerpoint/2010/main" val="177783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building will relate to neighboring buildings by..</a:t>
            </a:r>
          </a:p>
          <a:p>
            <a:pPr marL="228600" indent="-219075">
              <a:spcAft>
                <a:spcPts val="1000"/>
              </a:spcAft>
              <a:buFont typeface="Arial" panose="020B0604020202020204" pitchFamily="34" charset="0"/>
              <a:buChar char="•"/>
            </a:pPr>
            <a:r>
              <a:rPr lang="en-US" dirty="0"/>
              <a:t>Example: The PHB&amp;S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building rendering</a:t>
            </a: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building design,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additional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1130</TotalTime>
  <Words>1160</Words>
  <Application>Microsoft Office PowerPoint</Application>
  <PresentationFormat>Widescreen</PresentationFormat>
  <Paragraphs>107</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40</cp:revision>
  <dcterms:created xsi:type="dcterms:W3CDTF">2024-01-25T19:02:55Z</dcterms:created>
  <dcterms:modified xsi:type="dcterms:W3CDTF">2024-04-02T11:59:44Z</dcterms:modified>
</cp:coreProperties>
</file>