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86" r:id="rId2"/>
  </p:sldMasterIdLst>
  <p:notesMasterIdLst>
    <p:notesMasterId r:id="rId12"/>
  </p:notesMasterIdLst>
  <p:sldIdLst>
    <p:sldId id="359" r:id="rId3"/>
    <p:sldId id="353" r:id="rId4"/>
    <p:sldId id="348" r:id="rId5"/>
    <p:sldId id="360" r:id="rId6"/>
    <p:sldId id="361" r:id="rId7"/>
    <p:sldId id="362" r:id="rId8"/>
    <p:sldId id="363" r:id="rId9"/>
    <p:sldId id="364" r:id="rId10"/>
    <p:sldId id="37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80282" autoAdjust="0"/>
  </p:normalViewPr>
  <p:slideViewPr>
    <p:cSldViewPr snapToGrid="0">
      <p:cViewPr varScale="1">
        <p:scale>
          <a:sx n="127" d="100"/>
          <a:sy n="127" d="100"/>
        </p:scale>
        <p:origin x="3756"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FC895-6887-4ABD-B0C0-331D61055E2E}" type="datetimeFigureOut">
              <a:rPr lang="en-US" smtClean="0"/>
              <a:t>3/12/2024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CAEE4-8E09-46CF-A257-3FCFB4AD7B70}" type="slidenum">
              <a:rPr lang="en-US" smtClean="0"/>
              <a:t>‹#›</a:t>
            </a:fld>
            <a:endParaRPr lang="en-US"/>
          </a:p>
        </p:txBody>
      </p:sp>
    </p:spTree>
    <p:extLst>
      <p:ext uri="{BB962C8B-B14F-4D97-AF65-F5344CB8AC3E}">
        <p14:creationId xmlns:p14="http://schemas.microsoft.com/office/powerpoint/2010/main" val="2529726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and a summary of the previous committee meeting.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SF/program needs? </a:t>
            </a:r>
          </a:p>
          <a:p>
            <a:pPr marL="171450" indent="-171450">
              <a:buFont typeface="Arial" panose="020B0604020202020204" pitchFamily="34" charset="0"/>
              <a:buChar char="•"/>
            </a:pPr>
            <a:r>
              <a:rPr lang="en-US" dirty="0"/>
              <a:t>Why is this a good location?</a:t>
            </a:r>
          </a:p>
          <a:p>
            <a:pPr marL="171450" indent="-171450">
              <a:buFont typeface="Arial" panose="020B0604020202020204" pitchFamily="34" charset="0"/>
              <a:buChar char="•"/>
            </a:pPr>
            <a:r>
              <a:rPr lang="en-US" b="1" dirty="0"/>
              <a:t>Provide the date the project last went before the committee, a short summary of the discussion, and the motion made</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proposed site plan. Be sure to discuss the ways the plan incorporated the feedback received from the committee during the Programming phase. Also discuss the ways in which the site conditions influenced the design. Answer questions such as: </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does the placement of the building thoughtfully ensure the preservation of heritage trees?</a:t>
            </a:r>
          </a:p>
          <a:p>
            <a:pPr marL="171450" indent="-171450">
              <a:buFont typeface="Arial" panose="020B0604020202020204" pitchFamily="34" charset="0"/>
              <a:buChar char="•"/>
            </a:pPr>
            <a:r>
              <a:rPr lang="en-US" b="0" dirty="0"/>
              <a:t>How will the site layout and building orientation be cohesive with surrounding areas and existing pedestrian connections?</a:t>
            </a:r>
          </a:p>
          <a:p>
            <a:pPr marL="171450" indent="-171450">
              <a:buFont typeface="Arial" panose="020B0604020202020204" pitchFamily="34" charset="0"/>
              <a:buChar char="•"/>
            </a:pPr>
            <a:r>
              <a:rPr lang="en-US" b="0" dirty="0"/>
              <a:t>How does the site design incorporate the landscape typology identified in the Landscape Master Plan?</a:t>
            </a:r>
          </a:p>
          <a:p>
            <a:pPr marL="171450" indent="-171450">
              <a:buFont typeface="Arial" panose="020B0604020202020204" pitchFamily="34" charset="0"/>
              <a:buChar char="•"/>
            </a:pPr>
            <a:r>
              <a:rPr lang="en-US" b="0" dirty="0"/>
              <a:t>How will stormwater be captured and/or redirected?</a:t>
            </a:r>
          </a:p>
          <a:p>
            <a:pPr marL="171450" indent="-171450">
              <a:buFont typeface="Arial" panose="020B0604020202020204" pitchFamily="34" charset="0"/>
              <a:buChar char="•"/>
            </a:pPr>
            <a:r>
              <a:rPr lang="en-US" b="0" dirty="0"/>
              <a:t>Are there any utility conflicts?</a:t>
            </a:r>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a:p>
        </p:txBody>
      </p:sp>
    </p:spTree>
    <p:extLst>
      <p:ext uri="{BB962C8B-B14F-4D97-AF65-F5344CB8AC3E}">
        <p14:creationId xmlns:p14="http://schemas.microsoft.com/office/powerpoint/2010/main" val="104249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the tree impacts anticipated by the project (building footprint and construction activity). The following information should be included:</a:t>
            </a:r>
          </a:p>
          <a:p>
            <a:endParaRPr lang="en-US" dirty="0"/>
          </a:p>
          <a:p>
            <a:pPr marL="171450" indent="-171450">
              <a:buFont typeface="Arial" panose="020B0604020202020204" pitchFamily="34" charset="0"/>
              <a:buChar char="•"/>
            </a:pPr>
            <a:r>
              <a:rPr lang="en-US" dirty="0"/>
              <a:t>Location</a:t>
            </a:r>
          </a:p>
          <a:p>
            <a:pPr marL="171450" indent="-171450">
              <a:buFont typeface="Arial" panose="020B0604020202020204" pitchFamily="34" charset="0"/>
              <a:buChar char="•"/>
            </a:pPr>
            <a:r>
              <a:rPr lang="en-US" b="0" dirty="0"/>
              <a:t>Species</a:t>
            </a:r>
          </a:p>
          <a:p>
            <a:pPr marL="171450" indent="-171450">
              <a:buFont typeface="Arial" panose="020B0604020202020204" pitchFamily="34" charset="0"/>
              <a:buChar char="•"/>
            </a:pPr>
            <a:r>
              <a:rPr lang="en-US" b="0" dirty="0"/>
              <a:t>Photos</a:t>
            </a:r>
          </a:p>
          <a:p>
            <a:pPr marL="171450" indent="-171450">
              <a:buFont typeface="Arial" panose="020B0604020202020204" pitchFamily="34" charset="0"/>
              <a:buChar char="•"/>
            </a:pPr>
            <a:r>
              <a:rPr lang="en-US" b="0" dirty="0"/>
              <a:t>Condition</a:t>
            </a:r>
          </a:p>
          <a:p>
            <a:pPr marL="171450" indent="-171450">
              <a:buFont typeface="Arial" panose="020B0604020202020204" pitchFamily="34" charset="0"/>
              <a:buChar char="•"/>
            </a:pPr>
            <a:r>
              <a:rPr lang="en-US" b="0" dirty="0"/>
              <a:t>DBH</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A site plan/landscape plan with the tree locations should be provided on this slide. Additional slides can be added if needed. Specify if any of the trees for removal are heritage trees.</a:t>
            </a:r>
            <a:endParaRPr lang="en-US" b="1"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26984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summary of the tree impacts. For some projects, a table may be helpful. </a:t>
            </a:r>
          </a:p>
          <a:p>
            <a:endParaRPr lang="en-US" b="1" dirty="0"/>
          </a:p>
          <a:p>
            <a:r>
              <a:rPr lang="en-US" b="0" dirty="0"/>
              <a:t>Answer questions such as:</a:t>
            </a:r>
          </a:p>
          <a:p>
            <a:endParaRPr lang="en-US" b="0" dirty="0"/>
          </a:p>
          <a:p>
            <a:pPr marL="171450" indent="-171450">
              <a:buFont typeface="Arial" panose="020B0604020202020204" pitchFamily="34" charset="0"/>
              <a:buChar char="•"/>
            </a:pPr>
            <a:r>
              <a:rPr lang="en-US" b="0" dirty="0"/>
              <a:t>Will these trees be replanted on site?</a:t>
            </a:r>
          </a:p>
          <a:p>
            <a:pPr marL="171450" indent="-171450">
              <a:buFont typeface="Arial" panose="020B0604020202020204" pitchFamily="34" charset="0"/>
              <a:buChar char="•"/>
            </a:pPr>
            <a:r>
              <a:rPr lang="en-US" b="0" dirty="0"/>
              <a:t>Will these trees be relocated?</a:t>
            </a:r>
          </a:p>
          <a:p>
            <a:pPr marL="171450" indent="-171450">
              <a:buFont typeface="Arial" panose="020B0604020202020204" pitchFamily="34" charset="0"/>
              <a:buChar char="•"/>
            </a:pPr>
            <a:r>
              <a:rPr lang="en-US" b="0" dirty="0"/>
              <a:t>Will the project pay into the tree mitigation fund?</a:t>
            </a:r>
          </a:p>
          <a:p>
            <a:pPr marL="171450" indent="-171450">
              <a:buFont typeface="Arial" panose="020B0604020202020204" pitchFamily="34" charset="0"/>
              <a:buChar char="•"/>
            </a:pPr>
            <a:r>
              <a:rPr lang="en-US" b="0" dirty="0"/>
              <a:t>Why is the project choosing this mitigation option?</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Note: The replanting plan/landscape plan </a:t>
            </a:r>
            <a:r>
              <a:rPr lang="en-US" b="1" dirty="0"/>
              <a:t>does not </a:t>
            </a:r>
            <a:r>
              <a:rPr lang="en-US" b="0" dirty="0"/>
              <a:t>need to be provided at this time due to the likelihood of alterations. </a:t>
            </a:r>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a:p>
        </p:txBody>
      </p:sp>
    </p:spTree>
    <p:extLst>
      <p:ext uri="{BB962C8B-B14F-4D97-AF65-F5344CB8AC3E}">
        <p14:creationId xmlns:p14="http://schemas.microsoft.com/office/powerpoint/2010/main" val="4293413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show compliance with the Landscape Master Plan. </a:t>
            </a:r>
            <a:br>
              <a:rPr lang="en-US" dirty="0"/>
            </a:br>
            <a:endParaRPr lang="en-US" dirty="0"/>
          </a:p>
          <a:p>
            <a:pPr marL="171450" indent="-171450">
              <a:buFont typeface="Arial" panose="020B0604020202020204" pitchFamily="34" charset="0"/>
              <a:buChar char="•"/>
            </a:pPr>
            <a:r>
              <a:rPr lang="en-US" dirty="0"/>
              <a:t>Does the project fall within an area identified as a priority project (section 6)? If yes, describe the project. </a:t>
            </a:r>
          </a:p>
          <a:p>
            <a:pPr marL="171450" indent="-171450">
              <a:buFont typeface="Arial" panose="020B0604020202020204" pitchFamily="34" charset="0"/>
              <a:buChar char="•"/>
            </a:pPr>
            <a:r>
              <a:rPr lang="en-US" dirty="0"/>
              <a:t>Does the project fall within an area identified as a campus area for enhancement (section 3)? If yes, describe the project. </a:t>
            </a:r>
          </a:p>
          <a:p>
            <a:pPr marL="171450" indent="-171450">
              <a:buFont typeface="Arial" panose="020B0604020202020204" pitchFamily="34" charset="0"/>
              <a:buChar char="•"/>
            </a:pPr>
            <a:r>
              <a:rPr lang="en-US" dirty="0"/>
              <a:t>Does the project front the Arts Axis or Arts Walk (section 4)? </a:t>
            </a:r>
          </a:p>
          <a:p>
            <a:pPr marL="171450" indent="-171450">
              <a:buFont typeface="Arial" panose="020B0604020202020204" pitchFamily="34" charset="0"/>
              <a:buChar char="•"/>
            </a:pPr>
            <a:r>
              <a:rPr lang="en-US" dirty="0"/>
              <a:t>Identify the landscape typologies applicable to the site and describe the potential project impacts and recommendations of the LMP (section 5).</a:t>
            </a:r>
          </a:p>
          <a:p>
            <a:pPr marL="171450" indent="-171450">
              <a:buFont typeface="Arial" panose="020B0604020202020204" pitchFamily="34" charset="0"/>
              <a:buChar char="•"/>
            </a:pPr>
            <a:r>
              <a:rPr lang="en-US" dirty="0"/>
              <a:t>Are the proposed setbacks compliant with the recommended setbacks in the Landscape Master Plan (Section 5) and Campus Master Plan (Urban Design Guidelines)?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Does the building orientation allow for service areas to be out-of-view and not intervene with the pedestrian experience?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Answer questions such as:</a:t>
            </a:r>
            <a:br>
              <a:rPr lang="en-US" dirty="0"/>
            </a:br>
            <a:endParaRPr lang="en-US" dirty="0"/>
          </a:p>
          <a:p>
            <a:pPr marL="171450" indent="-171450">
              <a:buFont typeface="Arial" panose="020B0604020202020204" pitchFamily="34" charset="0"/>
              <a:buChar char="•"/>
            </a:pPr>
            <a:r>
              <a:rPr lang="en-US" dirty="0"/>
              <a:t>Is the project pursuing a Green Building Certification? (LEED, Green Globes, SITES)</a:t>
            </a:r>
          </a:p>
          <a:p>
            <a:pPr marL="171450" indent="-171450">
              <a:buFont typeface="Arial" panose="020B0604020202020204" pitchFamily="34" charset="0"/>
              <a:buChar char="•"/>
            </a:pPr>
            <a:r>
              <a:rPr lang="en-US" dirty="0"/>
              <a:t>What stormwater features will the project be implementing? LID?</a:t>
            </a:r>
          </a:p>
          <a:p>
            <a:pPr marL="171450" indent="-171450">
              <a:buFont typeface="Arial" panose="020B0604020202020204" pitchFamily="34" charset="0"/>
              <a:buChar char="•"/>
            </a:pPr>
            <a:r>
              <a:rPr lang="en-US" dirty="0"/>
              <a:t>Will the project be making any improvements to the site that have not yet been shared with the committee?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 not include this slide if your project is not pursuing a green building certification or does not have any initiatives to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391239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87379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4214803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649847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425774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4206129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0432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423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235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816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12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4676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038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6332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634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237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51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10817596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619505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4077520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191004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63519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400106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279153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537746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9752997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5543358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1492390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950754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9841944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26605911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1465249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55389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433269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921652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188832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89064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806686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629296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43743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74032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8074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66856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59268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9112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5166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7495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25589272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4045021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cilities.ufl.edu/campus-planning/campus-master-plan/landscape-master-plan/" TargetMode="External"/><Relationship Id="rId7" Type="http://schemas.openxmlformats.org/officeDocument/2006/relationships/hyperlink" Target="chrome-extension://efaidnbmnnnibpcajpcglclefindmkaj/https:/facilities.ufl.edu/wp-content/uploads/committees/lvl/treemitigationpolicy.pdf"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wp-content/uploads/plan/Appendix.D.pdf" TargetMode="External"/><Relationship Id="rId5" Type="http://schemas.openxmlformats.org/officeDocument/2006/relationships/hyperlink" Target="https://facilities.ufl.edu/wp-content/uploads/plan/2020-2030/elements/Future%20Land%20Use%20Element%20FINAL%202020.pdf" TargetMode="External"/><Relationship Id="rId4" Type="http://schemas.openxmlformats.org/officeDocument/2006/relationships/hyperlink" Target="https://facilities.ufl.edu/campus-planning/campus-master-pla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LVL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SCHEMATIC DESIGN</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1422790"/>
            <a:ext cx="10697361" cy="4858267"/>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dirty="0"/>
              <a:t>Use this template as a guide to build your presentation. Not all slides may be applicable to your project,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During the </a:t>
            </a:r>
            <a:r>
              <a:rPr lang="en-US" dirty="0">
                <a:solidFill>
                  <a:srgbClr val="0020A5"/>
                </a:solidFill>
              </a:rPr>
              <a:t>Schematic Design</a:t>
            </a:r>
            <a:r>
              <a:rPr lang="en-US" dirty="0"/>
              <a:t> </a:t>
            </a:r>
            <a:r>
              <a:rPr lang="en-US" dirty="0">
                <a:solidFill>
                  <a:srgbClr val="0020A5"/>
                </a:solidFill>
              </a:rPr>
              <a:t>phase</a:t>
            </a:r>
            <a:r>
              <a:rPr lang="en-US" dirty="0"/>
              <a:t> of Major Projects, the committee is reviewing the general Building Footprint and </a:t>
            </a:r>
            <a:r>
              <a:rPr lang="en-US" b="1" dirty="0"/>
              <a:t>Site Layout, </a:t>
            </a:r>
            <a:r>
              <a:rPr lang="en-US" dirty="0"/>
              <a:t>as well as </a:t>
            </a:r>
            <a:r>
              <a:rPr lang="en-US" b="1" dirty="0"/>
              <a:t>Tree Removals.</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br>
              <a:rPr lang="en-US" dirty="0"/>
            </a:br>
            <a:endParaRPr lang="en-US" dirty="0"/>
          </a:p>
          <a:p>
            <a:pPr marL="398463" lvl="4" indent="-219075"/>
            <a:r>
              <a:rPr lang="en-US" sz="1400" dirty="0">
                <a:solidFill>
                  <a:srgbClr val="0020A5"/>
                </a:solidFill>
                <a:hlinkClick r:id="rId3">
                  <a:extLst>
                    <a:ext uri="{A12FA001-AC4F-418D-AE19-62706E023703}">
                      <ahyp:hlinkClr xmlns:ahyp="http://schemas.microsoft.com/office/drawing/2018/hyperlinkcolor" val="tx"/>
                    </a:ext>
                  </a:extLst>
                </a:hlinkClick>
              </a:rPr>
              <a:t>Landscape Master Plan</a:t>
            </a:r>
            <a:endParaRPr lang="en-US" sz="1400" dirty="0">
              <a:solidFill>
                <a:srgbClr val="0020A5"/>
              </a:solidFill>
            </a:endParaRPr>
          </a:p>
          <a:p>
            <a:pPr marL="398463" lvl="4" indent="-219075"/>
            <a:r>
              <a:rPr lang="en-US" sz="1400" dirty="0">
                <a:solidFill>
                  <a:srgbClr val="0020A5"/>
                </a:solidFill>
                <a:hlinkClick r:id="rId4">
                  <a:extLst>
                    <a:ext uri="{A12FA001-AC4F-418D-AE19-62706E023703}">
                      <ahyp:hlinkClr xmlns:ahyp="http://schemas.microsoft.com/office/drawing/2018/hyperlinkcolor" val="tx"/>
                    </a:ext>
                  </a:extLst>
                </a:hlinkClick>
              </a:rPr>
              <a:t>Campus Master Plan</a:t>
            </a:r>
            <a:endParaRPr lang="en-US" sz="1400" dirty="0">
              <a:solidFill>
                <a:srgbClr val="0020A5"/>
              </a:solidFill>
            </a:endParaRPr>
          </a:p>
          <a:p>
            <a:pPr marL="398463" lvl="4" indent="-219075"/>
            <a:r>
              <a:rPr lang="en-US" sz="1400" dirty="0">
                <a:solidFill>
                  <a:srgbClr val="0020A5"/>
                </a:solidFill>
                <a:hlinkClick r:id="rId5">
                  <a:extLst>
                    <a:ext uri="{A12FA001-AC4F-418D-AE19-62706E023703}">
                      <ahyp:hlinkClr xmlns:ahyp="http://schemas.microsoft.com/office/drawing/2018/hyperlinkcolor" val="tx"/>
                    </a:ext>
                  </a:extLst>
                </a:hlinkClick>
              </a:rPr>
              <a:t>Future Land Use Element</a:t>
            </a:r>
            <a:endParaRPr lang="en-US" sz="1400" dirty="0">
              <a:solidFill>
                <a:srgbClr val="0020A5"/>
              </a:solidFill>
            </a:endParaRPr>
          </a:p>
          <a:p>
            <a:pPr marL="398463" lvl="4" indent="-219075"/>
            <a:r>
              <a:rPr lang="en-US" sz="1400" dirty="0">
                <a:solidFill>
                  <a:srgbClr val="0020A5"/>
                </a:solidFill>
                <a:hlinkClick r:id="rId6">
                  <a:extLst>
                    <a:ext uri="{A12FA001-AC4F-418D-AE19-62706E023703}">
                      <ahyp:hlinkClr xmlns:ahyp="http://schemas.microsoft.com/office/drawing/2018/hyperlinkcolor" val="tx"/>
                    </a:ext>
                  </a:extLst>
                </a:hlinkClick>
              </a:rPr>
              <a:t>Historic District &amp; Archaeology</a:t>
            </a:r>
            <a:endParaRPr lang="en-US" sz="1400" dirty="0">
              <a:solidFill>
                <a:srgbClr val="0020A5"/>
              </a:solidFill>
            </a:endParaRPr>
          </a:p>
          <a:p>
            <a:pPr marL="398463" lvl="4" indent="-219075"/>
            <a:r>
              <a:rPr lang="en-US" sz="1400" dirty="0">
                <a:solidFill>
                  <a:srgbClr val="0020A5"/>
                </a:solidFill>
                <a:hlinkClick r:id="rId7">
                  <a:extLst>
                    <a:ext uri="{A12FA001-AC4F-418D-AE19-62706E023703}">
                      <ahyp:hlinkClr xmlns:ahyp="http://schemas.microsoft.com/office/drawing/2018/hyperlinkcolor" val="tx"/>
                    </a:ext>
                  </a:extLst>
                </a:hlinkClick>
              </a:rPr>
              <a:t>Tree Mitigation Policy</a:t>
            </a:r>
            <a:endParaRPr lang="en-US" sz="1400" dirty="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project previously came to the LVL committee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building location was chosen because..</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Stormwater will be addressed by..</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conceptual site/landscape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conceptual site/landscape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graphicFrame>
        <p:nvGraphicFramePr>
          <p:cNvPr id="54" name="Table 53">
            <a:extLst>
              <a:ext uri="{FF2B5EF4-FFF2-40B4-BE49-F238E27FC236}">
                <a16:creationId xmlns:a16="http://schemas.microsoft.com/office/drawing/2014/main" id="{086ED02E-B58E-8D37-C4E5-791D6975C4FD}"/>
              </a:ext>
            </a:extLst>
          </p:cNvPr>
          <p:cNvGraphicFramePr>
            <a:graphicFrameLocks noGrp="1"/>
          </p:cNvGraphicFramePr>
          <p:nvPr>
            <p:extLst>
              <p:ext uri="{D42A27DB-BD31-4B8C-83A1-F6EECF244321}">
                <p14:modId xmlns:p14="http://schemas.microsoft.com/office/powerpoint/2010/main" val="418488144"/>
              </p:ext>
            </p:extLst>
          </p:nvPr>
        </p:nvGraphicFramePr>
        <p:xfrm>
          <a:off x="3665919" y="1412815"/>
          <a:ext cx="7678056" cy="2647025"/>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863435192"/>
                    </a:ext>
                  </a:extLst>
                </a:gridCol>
                <a:gridCol w="1919514">
                  <a:extLst>
                    <a:ext uri="{9D8B030D-6E8A-4147-A177-3AD203B41FA5}">
                      <a16:colId xmlns:a16="http://schemas.microsoft.com/office/drawing/2014/main" val="944604519"/>
                    </a:ext>
                  </a:extLst>
                </a:gridCol>
              </a:tblGrid>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TREE #</a:t>
                      </a:r>
                    </a:p>
                  </a:txBody>
                  <a:tcPr anchor="ctr">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SPECIES</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DBH</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CONDITION</a:t>
                      </a:r>
                    </a:p>
                  </a:txBody>
                  <a:tcPr anchor="ctr">
                    <a:lnL w="28575" cap="flat" cmpd="sng" algn="ctr">
                      <a:solidFill>
                        <a:schemeClr val="bg1">
                          <a:lumMod val="75000"/>
                        </a:schemeClr>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latin typeface="Gentona Book"/>
                        <a:ea typeface="Lato Light" panose="020F0502020204030203" pitchFamily="34" charset="0"/>
                        <a:cs typeface="Mukta ExtraLight" panose="020B0000000000000000" pitchFamily="34" charset="77"/>
                      </a:endParaRPr>
                    </a:p>
                  </a:txBody>
                  <a:tcPr anchor="ctr">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91041142"/>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49386561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graphicFrame>
        <p:nvGraphicFramePr>
          <p:cNvPr id="55" name="Table 54">
            <a:extLst>
              <a:ext uri="{FF2B5EF4-FFF2-40B4-BE49-F238E27FC236}">
                <a16:creationId xmlns:a16="http://schemas.microsoft.com/office/drawing/2014/main" id="{5C08ADE4-4C99-82BA-4886-EEBEE08688D8}"/>
              </a:ext>
            </a:extLst>
          </p:cNvPr>
          <p:cNvGraphicFramePr>
            <a:graphicFrameLocks noGrp="1"/>
          </p:cNvGraphicFramePr>
          <p:nvPr>
            <p:extLst>
              <p:ext uri="{D42A27DB-BD31-4B8C-83A1-F6EECF244321}">
                <p14:modId xmlns:p14="http://schemas.microsoft.com/office/powerpoint/2010/main" val="909983444"/>
              </p:ext>
            </p:extLst>
          </p:nvPr>
        </p:nvGraphicFramePr>
        <p:xfrm>
          <a:off x="3665919" y="4194360"/>
          <a:ext cx="7678056" cy="2194560"/>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3260302884"/>
                    </a:ext>
                  </a:extLst>
                </a:gridCol>
                <a:gridCol w="1919514">
                  <a:extLst>
                    <a:ext uri="{9D8B030D-6E8A-4147-A177-3AD203B41FA5}">
                      <a16:colId xmlns:a16="http://schemas.microsoft.com/office/drawing/2014/main" val="49789312"/>
                    </a:ext>
                  </a:extLst>
                </a:gridCol>
              </a:tblGrid>
              <a:tr h="6922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REMOVED</a:t>
                      </a:r>
                    </a:p>
                  </a:txBody>
                  <a:tcPr anchor="ctr">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PLANTED ON SITE</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81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HERITAGE TREES REMOVED</a:t>
                      </a: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REQUIRING MITIGATION</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69227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sng" spc="150" dirty="0">
                          <a:solidFill>
                            <a:schemeClr val="tx2"/>
                          </a:solidFill>
                          <a:latin typeface="Gentona Book" pitchFamily="2" charset="77"/>
                          <a:ea typeface="League Spartan" charset="0"/>
                          <a:cs typeface="Poppins" pitchFamily="2" charset="77"/>
                        </a:rPr>
                        <a:t>MITIGAT</a:t>
                      </a:r>
                      <a:r>
                        <a:rPr lang="en-US" sz="1400" b="1" u="sng" spc="150" dirty="0">
                          <a:solidFill>
                            <a:schemeClr val="tx2"/>
                          </a:solidFill>
                          <a:latin typeface="Gentona Book"/>
                          <a:ea typeface="League Spartan" charset="0"/>
                          <a:cs typeface="Poppins" pitchFamily="2" charset="77"/>
                        </a:rPr>
                        <a:t>ION FEE</a:t>
                      </a:r>
                      <a:endParaRPr lang="en-US" sz="1400" b="1" u="sng" spc="150" dirty="0">
                        <a:solidFill>
                          <a:schemeClr val="tx2"/>
                        </a:solidFill>
                        <a:latin typeface="Gentona Book" pitchFamily="2" charset="77"/>
                        <a:ea typeface="League Spartan" charset="0"/>
                        <a:cs typeface="Poppins" pitchFamily="2" charset="77"/>
                      </a:endParaRP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algn="ctr"/>
                      <a:endParaRPr lang="en-US" sz="1400" b="1" dirty="0">
                        <a:solidFill>
                          <a:schemeClr val="tx1"/>
                        </a:solidFill>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spTree>
    <p:extLst>
      <p:ext uri="{BB962C8B-B14F-4D97-AF65-F5344CB8AC3E}">
        <p14:creationId xmlns:p14="http://schemas.microsoft.com/office/powerpoint/2010/main" val="416015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Master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site falls within the LMP Priority Project ‘Gator (Corner) Plaza’. The LMP project incorporates the four corners of the intersection into one civic square.</a:t>
            </a:r>
          </a:p>
          <a:p>
            <a:pPr marL="228600" indent="-219075">
              <a:spcAft>
                <a:spcPts val="1000"/>
              </a:spcAft>
              <a:buFont typeface="Arial" panose="020B0604020202020204" pitchFamily="34" charset="0"/>
              <a:buChar char="•"/>
            </a:pPr>
            <a:r>
              <a:rPr lang="en-US" dirty="0"/>
              <a:t>Example: The building setbacks are 30ft from Gale Lemerand Drive which is compliant with the Landscape Master Plan.</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 photo, rendering from the LMP,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Example: The project will be incorporating LID practices such as..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1166</Words>
  <Application>Microsoft Office PowerPoint</Application>
  <PresentationFormat>Widescreen</PresentationFormat>
  <Paragraphs>122</Paragraphs>
  <Slides>9</Slides>
  <Notes>8</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9</vt:i4>
      </vt:variant>
    </vt:vector>
  </HeadingPairs>
  <TitlesOfParts>
    <vt:vector size="28"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21</cp:revision>
  <dcterms:created xsi:type="dcterms:W3CDTF">2024-01-24T17:25:07Z</dcterms:created>
  <dcterms:modified xsi:type="dcterms:W3CDTF">2024-03-12T16:27:19Z</dcterms:modified>
</cp:coreProperties>
</file>